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57" r:id="rId3"/>
    <p:sldId id="258" r:id="rId4"/>
    <p:sldId id="259" r:id="rId5"/>
    <p:sldId id="262" r:id="rId6"/>
    <p:sldId id="260" r:id="rId7"/>
    <p:sldId id="261"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303"/>
    <a:srgbClr val="FD0B50"/>
    <a:srgbClr val="FD9203"/>
    <a:srgbClr val="8FFB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E09B-5072-48C5-B65A-31E35525FC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0B36DA-9CA9-40F0-A6DB-545416247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C52736-6133-4697-94DB-3B94D25B36F5}"/>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C8140C32-B75E-4E61-8317-C4B8993FBD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D94E72-C968-4B87-A30A-DA5266B4E7E8}"/>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62196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BC229-7B9F-4DBB-B4B6-6B0B390082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585FE5-5573-4484-B894-C9565690B4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93776-18EE-4201-975A-B243D011A6FA}"/>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E7E17FA7-972C-4AF5-9887-80CA16C3DB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B2CC4-3E3E-44CC-BB3F-1B2B438D5F17}"/>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86338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5ACB6-8DB0-4F74-BE60-140BB97F6E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01F89-0F6A-4324-8E60-E2362DB21A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9C4FC-EDB9-403E-BAE0-B7B831E89B65}"/>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CCD80F90-FFD1-4DB9-ABBC-63F66E8727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C65C87-B81F-49C7-938E-A2818F224C8B}"/>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387643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2264-A501-4569-879A-4E062E6BD1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05705E-EC36-4452-BC10-BF3FF90AB1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8950F3-ADF0-41EE-B4C0-646D56092CC2}"/>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624CA30F-8234-4E9C-A8EE-DEAACDB180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9C7E08-1FE6-488B-B159-F790D7720A65}"/>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98803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33F4-8D11-45BD-8A4B-6C880AE349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4D6D77-98AB-457D-9E70-1BB38F3E47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3CAA8F-2372-45BB-B7A0-C350F0759A4E}"/>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196A7B28-CA87-432D-8DEF-8826FF1A2E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ADCB9F-6C91-4A6F-A6AA-50ADEAC79D2D}"/>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40937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377E-FC5F-4D98-818F-879F0D8293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6FD428-341A-497C-854F-0BEB041602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367275-1F87-4F18-9353-A1343C691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565C73-E38E-4FBC-90EE-7BDD224FB531}"/>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6" name="Footer Placeholder 5">
            <a:extLst>
              <a:ext uri="{FF2B5EF4-FFF2-40B4-BE49-F238E27FC236}">
                <a16:creationId xmlns:a16="http://schemas.microsoft.com/office/drawing/2014/main" id="{EB403F65-A69E-4ABD-8380-683B591A85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C10BBC-2A84-44D6-BC85-570DB96EF322}"/>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336808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2B34A-1963-4DEB-B273-C5C06EEC39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FD2B97-953E-4BCA-84ED-9F612C208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A74820-2580-4532-BB81-4F25C24ED3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CEDF43-2FB0-4DA7-9022-1F2C6CA501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C42028-44A5-4F61-BA5E-E43A027759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8A2A03-5004-440E-807E-50C938F2A1CD}"/>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8" name="Footer Placeholder 7">
            <a:extLst>
              <a:ext uri="{FF2B5EF4-FFF2-40B4-BE49-F238E27FC236}">
                <a16:creationId xmlns:a16="http://schemas.microsoft.com/office/drawing/2014/main" id="{3053C62C-22E7-4E5B-9154-EA48BD6921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E194D3-BDA9-4102-9A1A-517C4B4C76C8}"/>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174870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A448B-DAA0-4156-B0AA-0CAAFF6087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EC6F59-ECA7-4D6D-AF72-F1E5710D46E0}"/>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4" name="Footer Placeholder 3">
            <a:extLst>
              <a:ext uri="{FF2B5EF4-FFF2-40B4-BE49-F238E27FC236}">
                <a16:creationId xmlns:a16="http://schemas.microsoft.com/office/drawing/2014/main" id="{4A60EB96-12E3-4019-A747-FD082F7819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69E86B-08A7-496A-A73E-EB91E7D733FC}"/>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357996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AAA868-9A5B-4642-B505-5DE7F8F77157}"/>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3" name="Footer Placeholder 2">
            <a:extLst>
              <a:ext uri="{FF2B5EF4-FFF2-40B4-BE49-F238E27FC236}">
                <a16:creationId xmlns:a16="http://schemas.microsoft.com/office/drawing/2014/main" id="{890E0BCA-AA4C-44B3-9172-73D915C7AC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A913D2-E799-40CB-8D50-04324306E41E}"/>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423884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C806B-6D6E-42C6-ACD0-1A1996BDB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B01912-6C0C-4333-8DDE-B31037C6C0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BEEB4A-DFEC-4854-839B-A95660ABA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15458-B5A5-4610-9806-6F77A809AC23}"/>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6" name="Footer Placeholder 5">
            <a:extLst>
              <a:ext uri="{FF2B5EF4-FFF2-40B4-BE49-F238E27FC236}">
                <a16:creationId xmlns:a16="http://schemas.microsoft.com/office/drawing/2014/main" id="{05217F8C-46DF-49D6-B815-0F18D2F7C8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806C73-9561-43A2-B97F-E1324697AC58}"/>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332146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72D6-8433-4188-A73B-3D5BD0E8A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20C606-399A-4376-A62B-6563A45E2D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B3160E1-DBBE-4265-AB0B-04C9B1EF8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B3A35-1525-457B-A5DC-D89039077B9D}"/>
              </a:ext>
            </a:extLst>
          </p:cNvPr>
          <p:cNvSpPr>
            <a:spLocks noGrp="1"/>
          </p:cNvSpPr>
          <p:nvPr>
            <p:ph type="dt" sz="half" idx="10"/>
          </p:nvPr>
        </p:nvSpPr>
        <p:spPr/>
        <p:txBody>
          <a:bodyPr/>
          <a:lstStyle/>
          <a:p>
            <a:fld id="{91A82EEC-F733-40F0-B2BF-4856100F3466}" type="datetimeFigureOut">
              <a:rPr lang="en-GB" smtClean="0"/>
              <a:t>30/06/2021</a:t>
            </a:fld>
            <a:endParaRPr lang="en-GB"/>
          </a:p>
        </p:txBody>
      </p:sp>
      <p:sp>
        <p:nvSpPr>
          <p:cNvPr id="6" name="Footer Placeholder 5">
            <a:extLst>
              <a:ext uri="{FF2B5EF4-FFF2-40B4-BE49-F238E27FC236}">
                <a16:creationId xmlns:a16="http://schemas.microsoft.com/office/drawing/2014/main" id="{084973EB-03C7-4EDE-AB62-9608F83693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503608-483D-42AA-A5DB-088FCF47C0C9}"/>
              </a:ext>
            </a:extLst>
          </p:cNvPr>
          <p:cNvSpPr>
            <a:spLocks noGrp="1"/>
          </p:cNvSpPr>
          <p:nvPr>
            <p:ph type="sldNum" sz="quarter" idx="12"/>
          </p:nvPr>
        </p:nvSpPr>
        <p:spPr/>
        <p:txBody>
          <a:bodyPr/>
          <a:lstStyle/>
          <a:p>
            <a:fld id="{FD283399-EF85-46CA-BB6B-DFEF3264ACEE}" type="slidenum">
              <a:rPr lang="en-GB" smtClean="0"/>
              <a:t>‹#›</a:t>
            </a:fld>
            <a:endParaRPr lang="en-GB"/>
          </a:p>
        </p:txBody>
      </p:sp>
    </p:spTree>
    <p:extLst>
      <p:ext uri="{BB962C8B-B14F-4D97-AF65-F5344CB8AC3E}">
        <p14:creationId xmlns:p14="http://schemas.microsoft.com/office/powerpoint/2010/main" val="22102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83A45-8E4C-48C5-BA3A-9EEC1BC79C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A7B8F0-1D2F-4868-BCD2-93A3AF570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CB187F-838D-46A7-B4CB-6C671CBF1A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82EEC-F733-40F0-B2BF-4856100F3466}" type="datetimeFigureOut">
              <a:rPr lang="en-GB" smtClean="0"/>
              <a:t>30/06/2021</a:t>
            </a:fld>
            <a:endParaRPr lang="en-GB"/>
          </a:p>
        </p:txBody>
      </p:sp>
      <p:sp>
        <p:nvSpPr>
          <p:cNvPr id="5" name="Footer Placeholder 4">
            <a:extLst>
              <a:ext uri="{FF2B5EF4-FFF2-40B4-BE49-F238E27FC236}">
                <a16:creationId xmlns:a16="http://schemas.microsoft.com/office/drawing/2014/main" id="{FBF671E5-974C-476C-A7DF-8BDC75520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4AF85A-76D6-4D87-BAA6-4B3401238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83399-EF85-46CA-BB6B-DFEF3264ACEE}" type="slidenum">
              <a:rPr lang="en-GB" smtClean="0"/>
              <a:t>‹#›</a:t>
            </a:fld>
            <a:endParaRPr lang="en-GB"/>
          </a:p>
        </p:txBody>
      </p:sp>
    </p:spTree>
    <p:extLst>
      <p:ext uri="{BB962C8B-B14F-4D97-AF65-F5344CB8AC3E}">
        <p14:creationId xmlns:p14="http://schemas.microsoft.com/office/powerpoint/2010/main" val="13851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6.xml"/><Relationship Id="rId39" Type="http://schemas.openxmlformats.org/officeDocument/2006/relationships/slide" Target="slide39.xml"/><Relationship Id="rId3" Type="http://schemas.openxmlformats.org/officeDocument/2006/relationships/slide" Target="slide3.xml"/><Relationship Id="rId21" Type="http://schemas.openxmlformats.org/officeDocument/2006/relationships/slide" Target="slide21.xml"/><Relationship Id="rId34" Type="http://schemas.openxmlformats.org/officeDocument/2006/relationships/slide" Target="slide34.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5.xml"/><Relationship Id="rId33" Type="http://schemas.openxmlformats.org/officeDocument/2006/relationships/slide" Target="slide33.xml"/><Relationship Id="rId38" Type="http://schemas.openxmlformats.org/officeDocument/2006/relationships/slide" Target="slide38.xml"/><Relationship Id="rId2" Type="http://schemas.openxmlformats.org/officeDocument/2006/relationships/slide" Target="slide2.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29.xml"/><Relationship Id="rId41"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4.xml"/><Relationship Id="rId32" Type="http://schemas.openxmlformats.org/officeDocument/2006/relationships/slide" Target="slide32.xml"/><Relationship Id="rId37" Type="http://schemas.openxmlformats.org/officeDocument/2006/relationships/slide" Target="slide37.xml"/><Relationship Id="rId40" Type="http://schemas.openxmlformats.org/officeDocument/2006/relationships/slide" Target="slide40.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3.xml"/><Relationship Id="rId28" Type="http://schemas.openxmlformats.org/officeDocument/2006/relationships/slide" Target="slide28.xml"/><Relationship Id="rId36" Type="http://schemas.openxmlformats.org/officeDocument/2006/relationships/slide" Target="slide36.xml"/><Relationship Id="rId10" Type="http://schemas.openxmlformats.org/officeDocument/2006/relationships/slide" Target="slide10.xml"/><Relationship Id="rId19" Type="http://schemas.openxmlformats.org/officeDocument/2006/relationships/slide" Target="slide19.xml"/><Relationship Id="rId31" Type="http://schemas.openxmlformats.org/officeDocument/2006/relationships/slide" Target="slide31.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2.xml"/><Relationship Id="rId27" Type="http://schemas.openxmlformats.org/officeDocument/2006/relationships/slide" Target="slide27.xml"/><Relationship Id="rId30" Type="http://schemas.openxmlformats.org/officeDocument/2006/relationships/slide" Target="slide30.xml"/><Relationship Id="rId35" Type="http://schemas.openxmlformats.org/officeDocument/2006/relationships/slide" Target="slide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hlinkClick r:id="rId2" action="ppaction://hlinksldjump"/>
            <a:extLst>
              <a:ext uri="{FF2B5EF4-FFF2-40B4-BE49-F238E27FC236}">
                <a16:creationId xmlns:a16="http://schemas.microsoft.com/office/drawing/2014/main" id="{C243494D-EFA5-4ED2-AFF2-170F0C5DC18B}"/>
              </a:ext>
            </a:extLst>
          </p:cNvPr>
          <p:cNvSpPr/>
          <p:nvPr/>
        </p:nvSpPr>
        <p:spPr>
          <a:xfrm>
            <a:off x="346228" y="1040167"/>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FORGIVENESS</a:t>
            </a:r>
          </a:p>
        </p:txBody>
      </p:sp>
      <p:sp>
        <p:nvSpPr>
          <p:cNvPr id="17" name="Rectangle: Rounded Corners 16">
            <a:hlinkClick r:id="rId3" action="ppaction://hlinksldjump"/>
            <a:extLst>
              <a:ext uri="{FF2B5EF4-FFF2-40B4-BE49-F238E27FC236}">
                <a16:creationId xmlns:a16="http://schemas.microsoft.com/office/drawing/2014/main" id="{4DB49450-C91E-46FF-99D2-3431C05F2964}"/>
              </a:ext>
            </a:extLst>
          </p:cNvPr>
          <p:cNvSpPr/>
          <p:nvPr/>
        </p:nvSpPr>
        <p:spPr>
          <a:xfrm>
            <a:off x="2664780" y="1040167"/>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REPENTANCE</a:t>
            </a:r>
          </a:p>
        </p:txBody>
      </p:sp>
      <p:sp>
        <p:nvSpPr>
          <p:cNvPr id="25" name="Rectangle: Rounded Corners 24">
            <a:hlinkClick r:id="rId4" action="ppaction://hlinksldjump"/>
            <a:extLst>
              <a:ext uri="{FF2B5EF4-FFF2-40B4-BE49-F238E27FC236}">
                <a16:creationId xmlns:a16="http://schemas.microsoft.com/office/drawing/2014/main" id="{BA15925F-B252-4905-BB15-08A618BA3555}"/>
              </a:ext>
            </a:extLst>
          </p:cNvPr>
          <p:cNvSpPr/>
          <p:nvPr/>
        </p:nvSpPr>
        <p:spPr>
          <a:xfrm>
            <a:off x="4983328" y="1040167"/>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FREEDOM</a:t>
            </a:r>
          </a:p>
        </p:txBody>
      </p:sp>
      <p:sp>
        <p:nvSpPr>
          <p:cNvPr id="33" name="Rectangle: Rounded Corners 32">
            <a:hlinkClick r:id="rId5" action="ppaction://hlinksldjump"/>
            <a:extLst>
              <a:ext uri="{FF2B5EF4-FFF2-40B4-BE49-F238E27FC236}">
                <a16:creationId xmlns:a16="http://schemas.microsoft.com/office/drawing/2014/main" id="{751890CD-11F8-4DDA-BD97-FA8C3D2168E5}"/>
              </a:ext>
            </a:extLst>
          </p:cNvPr>
          <p:cNvSpPr/>
          <p:nvPr/>
        </p:nvSpPr>
        <p:spPr>
          <a:xfrm>
            <a:off x="7301872" y="1040167"/>
            <a:ext cx="2166151" cy="55041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RECONCILIATION</a:t>
            </a:r>
          </a:p>
        </p:txBody>
      </p:sp>
      <p:sp>
        <p:nvSpPr>
          <p:cNvPr id="41" name="Rectangle: Rounded Corners 40">
            <a:hlinkClick r:id="rId6" action="ppaction://hlinksldjump"/>
            <a:extLst>
              <a:ext uri="{FF2B5EF4-FFF2-40B4-BE49-F238E27FC236}">
                <a16:creationId xmlns:a16="http://schemas.microsoft.com/office/drawing/2014/main" id="{9CA50FD0-459A-4F2A-B1F0-4D581703808F}"/>
              </a:ext>
            </a:extLst>
          </p:cNvPr>
          <p:cNvSpPr/>
          <p:nvPr/>
        </p:nvSpPr>
        <p:spPr>
          <a:xfrm>
            <a:off x="9620412" y="1040167"/>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DIVERSITY</a:t>
            </a:r>
          </a:p>
        </p:txBody>
      </p:sp>
      <p:sp>
        <p:nvSpPr>
          <p:cNvPr id="49" name="Rectangle: Rounded Corners 48">
            <a:hlinkClick r:id="rId7" action="ppaction://hlinksldjump"/>
            <a:extLst>
              <a:ext uri="{FF2B5EF4-FFF2-40B4-BE49-F238E27FC236}">
                <a16:creationId xmlns:a16="http://schemas.microsoft.com/office/drawing/2014/main" id="{DF0318D5-52BD-4858-9A47-18C324520CFE}"/>
              </a:ext>
            </a:extLst>
          </p:cNvPr>
          <p:cNvSpPr/>
          <p:nvPr/>
        </p:nvSpPr>
        <p:spPr>
          <a:xfrm>
            <a:off x="346228" y="1734105"/>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HOSPITALITY</a:t>
            </a:r>
          </a:p>
        </p:txBody>
      </p:sp>
      <p:sp>
        <p:nvSpPr>
          <p:cNvPr id="50" name="Rectangle: Rounded Corners 49">
            <a:hlinkClick r:id="rId8" action="ppaction://hlinksldjump"/>
            <a:extLst>
              <a:ext uri="{FF2B5EF4-FFF2-40B4-BE49-F238E27FC236}">
                <a16:creationId xmlns:a16="http://schemas.microsoft.com/office/drawing/2014/main" id="{EBAF6C4F-4043-425D-8AD4-4B883F8532DC}"/>
              </a:ext>
            </a:extLst>
          </p:cNvPr>
          <p:cNvSpPr/>
          <p:nvPr/>
        </p:nvSpPr>
        <p:spPr>
          <a:xfrm>
            <a:off x="2664780" y="1734105"/>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LOVE</a:t>
            </a:r>
          </a:p>
        </p:txBody>
      </p:sp>
      <p:sp>
        <p:nvSpPr>
          <p:cNvPr id="51" name="Rectangle: Rounded Corners 50">
            <a:hlinkClick r:id="rId9" action="ppaction://hlinksldjump"/>
            <a:extLst>
              <a:ext uri="{FF2B5EF4-FFF2-40B4-BE49-F238E27FC236}">
                <a16:creationId xmlns:a16="http://schemas.microsoft.com/office/drawing/2014/main" id="{085C1D82-93A5-433A-BE2C-18FF23913861}"/>
              </a:ext>
            </a:extLst>
          </p:cNvPr>
          <p:cNvSpPr/>
          <p:nvPr/>
        </p:nvSpPr>
        <p:spPr>
          <a:xfrm>
            <a:off x="4983328" y="1734105"/>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REVERENCE</a:t>
            </a:r>
          </a:p>
        </p:txBody>
      </p:sp>
      <p:sp>
        <p:nvSpPr>
          <p:cNvPr id="52" name="Rectangle: Rounded Corners 51">
            <a:hlinkClick r:id="rId10" action="ppaction://hlinksldjump"/>
            <a:extLst>
              <a:ext uri="{FF2B5EF4-FFF2-40B4-BE49-F238E27FC236}">
                <a16:creationId xmlns:a16="http://schemas.microsoft.com/office/drawing/2014/main" id="{EBE7017B-C4BD-49C6-B7A2-2550C910C083}"/>
              </a:ext>
            </a:extLst>
          </p:cNvPr>
          <p:cNvSpPr/>
          <p:nvPr/>
        </p:nvSpPr>
        <p:spPr>
          <a:xfrm>
            <a:off x="7301872" y="1734105"/>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EQUALITY</a:t>
            </a:r>
          </a:p>
        </p:txBody>
      </p:sp>
      <p:sp>
        <p:nvSpPr>
          <p:cNvPr id="53" name="Rectangle: Rounded Corners 52">
            <a:hlinkClick r:id="rId11" action="ppaction://hlinksldjump"/>
            <a:extLst>
              <a:ext uri="{FF2B5EF4-FFF2-40B4-BE49-F238E27FC236}">
                <a16:creationId xmlns:a16="http://schemas.microsoft.com/office/drawing/2014/main" id="{11A2A593-5173-42AD-8A95-94BCC5F75B9B}"/>
              </a:ext>
            </a:extLst>
          </p:cNvPr>
          <p:cNvSpPr/>
          <p:nvPr/>
        </p:nvSpPr>
        <p:spPr>
          <a:xfrm>
            <a:off x="9620412" y="1734105"/>
            <a:ext cx="2166151" cy="550415"/>
          </a:xfrm>
          <a:prstGeom prst="roundRect">
            <a:avLst/>
          </a:prstGeom>
          <a:solidFill>
            <a:srgbClr val="FB0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HUMILITY</a:t>
            </a:r>
          </a:p>
        </p:txBody>
      </p:sp>
      <p:sp>
        <p:nvSpPr>
          <p:cNvPr id="54" name="Rectangle: Rounded Corners 53">
            <a:hlinkClick r:id="rId12" action="ppaction://hlinksldjump"/>
            <a:extLst>
              <a:ext uri="{FF2B5EF4-FFF2-40B4-BE49-F238E27FC236}">
                <a16:creationId xmlns:a16="http://schemas.microsoft.com/office/drawing/2014/main" id="{9D92BD10-1D57-4871-80DE-4D8BF99B7BFF}"/>
              </a:ext>
            </a:extLst>
          </p:cNvPr>
          <p:cNvSpPr/>
          <p:nvPr/>
        </p:nvSpPr>
        <p:spPr>
          <a:xfrm>
            <a:off x="346228" y="2428043"/>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FAITHFULNESS</a:t>
            </a:r>
          </a:p>
        </p:txBody>
      </p:sp>
      <p:sp>
        <p:nvSpPr>
          <p:cNvPr id="55" name="Rectangle: Rounded Corners 54">
            <a:hlinkClick r:id="rId13" action="ppaction://hlinksldjump"/>
            <a:extLst>
              <a:ext uri="{FF2B5EF4-FFF2-40B4-BE49-F238E27FC236}">
                <a16:creationId xmlns:a16="http://schemas.microsoft.com/office/drawing/2014/main" id="{4C828B47-44A1-43A0-B4C9-8AB7D956B8A3}"/>
              </a:ext>
            </a:extLst>
          </p:cNvPr>
          <p:cNvSpPr/>
          <p:nvPr/>
        </p:nvSpPr>
        <p:spPr>
          <a:xfrm>
            <a:off x="2664780" y="2428043"/>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TRUST</a:t>
            </a:r>
          </a:p>
        </p:txBody>
      </p:sp>
      <p:sp>
        <p:nvSpPr>
          <p:cNvPr id="56" name="Rectangle: Rounded Corners 55">
            <a:hlinkClick r:id="rId14" action="ppaction://hlinksldjump"/>
            <a:extLst>
              <a:ext uri="{FF2B5EF4-FFF2-40B4-BE49-F238E27FC236}">
                <a16:creationId xmlns:a16="http://schemas.microsoft.com/office/drawing/2014/main" id="{628ACDEA-0F63-42D9-9174-5D0360D60A40}"/>
              </a:ext>
            </a:extLst>
          </p:cNvPr>
          <p:cNvSpPr/>
          <p:nvPr/>
        </p:nvSpPr>
        <p:spPr>
          <a:xfrm>
            <a:off x="4983328" y="2428043"/>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BOLDNESS</a:t>
            </a:r>
          </a:p>
        </p:txBody>
      </p:sp>
      <p:sp>
        <p:nvSpPr>
          <p:cNvPr id="57" name="Rectangle: Rounded Corners 56">
            <a:hlinkClick r:id="rId15" action="ppaction://hlinksldjump"/>
            <a:extLst>
              <a:ext uri="{FF2B5EF4-FFF2-40B4-BE49-F238E27FC236}">
                <a16:creationId xmlns:a16="http://schemas.microsoft.com/office/drawing/2014/main" id="{6D02DF86-B962-4C0F-B1F9-B1578E22CEB3}"/>
              </a:ext>
            </a:extLst>
          </p:cNvPr>
          <p:cNvSpPr/>
          <p:nvPr/>
        </p:nvSpPr>
        <p:spPr>
          <a:xfrm>
            <a:off x="7301872" y="2428043"/>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IDENTITY</a:t>
            </a:r>
          </a:p>
        </p:txBody>
      </p:sp>
      <p:sp>
        <p:nvSpPr>
          <p:cNvPr id="58" name="Rectangle: Rounded Corners 57">
            <a:hlinkClick r:id="rId16" action="ppaction://hlinksldjump"/>
            <a:extLst>
              <a:ext uri="{FF2B5EF4-FFF2-40B4-BE49-F238E27FC236}">
                <a16:creationId xmlns:a16="http://schemas.microsoft.com/office/drawing/2014/main" id="{2A08F11E-AAC3-42F9-94B8-403B2C3AA182}"/>
              </a:ext>
            </a:extLst>
          </p:cNvPr>
          <p:cNvSpPr/>
          <p:nvPr/>
        </p:nvSpPr>
        <p:spPr>
          <a:xfrm>
            <a:off x="9620412" y="2428043"/>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SACRIFICE</a:t>
            </a:r>
          </a:p>
        </p:txBody>
      </p:sp>
      <p:sp>
        <p:nvSpPr>
          <p:cNvPr id="59" name="Rectangle: Rounded Corners 58">
            <a:hlinkClick r:id="rId17" action="ppaction://hlinksldjump"/>
            <a:extLst>
              <a:ext uri="{FF2B5EF4-FFF2-40B4-BE49-F238E27FC236}">
                <a16:creationId xmlns:a16="http://schemas.microsoft.com/office/drawing/2014/main" id="{8B3B23FF-6AD7-445E-942F-5A2BA1DD58D4}"/>
              </a:ext>
            </a:extLst>
          </p:cNvPr>
          <p:cNvSpPr/>
          <p:nvPr/>
        </p:nvSpPr>
        <p:spPr>
          <a:xfrm>
            <a:off x="346228" y="3121981"/>
            <a:ext cx="2166151" cy="550415"/>
          </a:xfrm>
          <a:prstGeom prst="roundRect">
            <a:avLst/>
          </a:prstGeom>
          <a:solidFill>
            <a:srgbClr val="FB0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FAMILY</a:t>
            </a:r>
          </a:p>
        </p:txBody>
      </p:sp>
      <p:sp>
        <p:nvSpPr>
          <p:cNvPr id="60" name="Rectangle: Rounded Corners 59">
            <a:hlinkClick r:id="rId18" action="ppaction://hlinksldjump"/>
            <a:extLst>
              <a:ext uri="{FF2B5EF4-FFF2-40B4-BE49-F238E27FC236}">
                <a16:creationId xmlns:a16="http://schemas.microsoft.com/office/drawing/2014/main" id="{497E6479-50DE-4204-B0D9-5795E6947832}"/>
              </a:ext>
            </a:extLst>
          </p:cNvPr>
          <p:cNvSpPr/>
          <p:nvPr/>
        </p:nvSpPr>
        <p:spPr>
          <a:xfrm>
            <a:off x="2664780" y="3121981"/>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COMPASSION</a:t>
            </a:r>
          </a:p>
        </p:txBody>
      </p:sp>
      <p:sp>
        <p:nvSpPr>
          <p:cNvPr id="61" name="Rectangle: Rounded Corners 60">
            <a:hlinkClick r:id="rId19" action="ppaction://hlinksldjump"/>
            <a:extLst>
              <a:ext uri="{FF2B5EF4-FFF2-40B4-BE49-F238E27FC236}">
                <a16:creationId xmlns:a16="http://schemas.microsoft.com/office/drawing/2014/main" id="{C182ED0A-BF16-42EF-844B-DD1DD048E9BC}"/>
              </a:ext>
            </a:extLst>
          </p:cNvPr>
          <p:cNvSpPr/>
          <p:nvPr/>
        </p:nvSpPr>
        <p:spPr>
          <a:xfrm>
            <a:off x="4983328" y="3121981"/>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FRIENDSHIP</a:t>
            </a:r>
          </a:p>
        </p:txBody>
      </p:sp>
      <p:sp>
        <p:nvSpPr>
          <p:cNvPr id="62" name="Rectangle: Rounded Corners 61">
            <a:hlinkClick r:id="rId20" action="ppaction://hlinksldjump"/>
            <a:extLst>
              <a:ext uri="{FF2B5EF4-FFF2-40B4-BE49-F238E27FC236}">
                <a16:creationId xmlns:a16="http://schemas.microsoft.com/office/drawing/2014/main" id="{8474BDBE-B3FB-4A44-AC86-24490F6FB958}"/>
              </a:ext>
            </a:extLst>
          </p:cNvPr>
          <p:cNvSpPr/>
          <p:nvPr/>
        </p:nvSpPr>
        <p:spPr>
          <a:xfrm>
            <a:off x="7301872" y="3121981"/>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RESPECT</a:t>
            </a:r>
          </a:p>
        </p:txBody>
      </p:sp>
      <p:sp>
        <p:nvSpPr>
          <p:cNvPr id="63" name="Rectangle: Rounded Corners 62">
            <a:hlinkClick r:id="rId21" action="ppaction://hlinksldjump"/>
            <a:extLst>
              <a:ext uri="{FF2B5EF4-FFF2-40B4-BE49-F238E27FC236}">
                <a16:creationId xmlns:a16="http://schemas.microsoft.com/office/drawing/2014/main" id="{FFCD5CAC-6DC2-4995-9681-A32B37902AB8}"/>
              </a:ext>
            </a:extLst>
          </p:cNvPr>
          <p:cNvSpPr/>
          <p:nvPr/>
        </p:nvSpPr>
        <p:spPr>
          <a:xfrm>
            <a:off x="9620412" y="3121981"/>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JOY</a:t>
            </a:r>
          </a:p>
        </p:txBody>
      </p:sp>
      <p:sp>
        <p:nvSpPr>
          <p:cNvPr id="64" name="Rectangle: Rounded Corners 63">
            <a:hlinkClick r:id="rId22" action="ppaction://hlinksldjump"/>
            <a:extLst>
              <a:ext uri="{FF2B5EF4-FFF2-40B4-BE49-F238E27FC236}">
                <a16:creationId xmlns:a16="http://schemas.microsoft.com/office/drawing/2014/main" id="{72D86CD2-5801-4981-9153-29FF44755626}"/>
              </a:ext>
            </a:extLst>
          </p:cNvPr>
          <p:cNvSpPr/>
          <p:nvPr/>
        </p:nvSpPr>
        <p:spPr>
          <a:xfrm>
            <a:off x="346228" y="3815919"/>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PEACE</a:t>
            </a:r>
          </a:p>
        </p:txBody>
      </p:sp>
      <p:sp>
        <p:nvSpPr>
          <p:cNvPr id="65" name="Rectangle: Rounded Corners 64">
            <a:hlinkClick r:id="rId23" action="ppaction://hlinksldjump"/>
            <a:extLst>
              <a:ext uri="{FF2B5EF4-FFF2-40B4-BE49-F238E27FC236}">
                <a16:creationId xmlns:a16="http://schemas.microsoft.com/office/drawing/2014/main" id="{1F0A9E53-FA00-4A5A-846E-5CBBD0DD3298}"/>
              </a:ext>
            </a:extLst>
          </p:cNvPr>
          <p:cNvSpPr/>
          <p:nvPr/>
        </p:nvSpPr>
        <p:spPr>
          <a:xfrm>
            <a:off x="2664780" y="3815919"/>
            <a:ext cx="2166151" cy="550415"/>
          </a:xfrm>
          <a:prstGeom prst="roundRect">
            <a:avLst/>
          </a:prstGeom>
          <a:solidFill>
            <a:srgbClr val="FB0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PATIENCE</a:t>
            </a:r>
          </a:p>
        </p:txBody>
      </p:sp>
      <p:sp>
        <p:nvSpPr>
          <p:cNvPr id="66" name="Rectangle: Rounded Corners 65">
            <a:hlinkClick r:id="rId24" action="ppaction://hlinksldjump"/>
            <a:extLst>
              <a:ext uri="{FF2B5EF4-FFF2-40B4-BE49-F238E27FC236}">
                <a16:creationId xmlns:a16="http://schemas.microsoft.com/office/drawing/2014/main" id="{64FCF740-4F99-4C70-A42F-43CADA8FE138}"/>
              </a:ext>
            </a:extLst>
          </p:cNvPr>
          <p:cNvSpPr/>
          <p:nvPr/>
        </p:nvSpPr>
        <p:spPr>
          <a:xfrm>
            <a:off x="4983328" y="3815919"/>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KINDNESS</a:t>
            </a:r>
          </a:p>
        </p:txBody>
      </p:sp>
      <p:sp>
        <p:nvSpPr>
          <p:cNvPr id="67" name="Rectangle: Rounded Corners 66">
            <a:hlinkClick r:id="rId25" action="ppaction://hlinksldjump"/>
            <a:extLst>
              <a:ext uri="{FF2B5EF4-FFF2-40B4-BE49-F238E27FC236}">
                <a16:creationId xmlns:a16="http://schemas.microsoft.com/office/drawing/2014/main" id="{65FBB140-00B2-4DDD-9CB4-8F3401258A39}"/>
              </a:ext>
            </a:extLst>
          </p:cNvPr>
          <p:cNvSpPr/>
          <p:nvPr/>
        </p:nvSpPr>
        <p:spPr>
          <a:xfrm>
            <a:off x="7301872" y="3815919"/>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SELF-CONTROL</a:t>
            </a:r>
          </a:p>
        </p:txBody>
      </p:sp>
      <p:sp>
        <p:nvSpPr>
          <p:cNvPr id="68" name="Rectangle: Rounded Corners 67">
            <a:hlinkClick r:id="rId26" action="ppaction://hlinksldjump"/>
            <a:extLst>
              <a:ext uri="{FF2B5EF4-FFF2-40B4-BE49-F238E27FC236}">
                <a16:creationId xmlns:a16="http://schemas.microsoft.com/office/drawing/2014/main" id="{629335FE-6766-444B-93D0-C74BA1B6E844}"/>
              </a:ext>
            </a:extLst>
          </p:cNvPr>
          <p:cNvSpPr/>
          <p:nvPr/>
        </p:nvSpPr>
        <p:spPr>
          <a:xfrm>
            <a:off x="9620412" y="3815919"/>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GENEROSITY</a:t>
            </a:r>
          </a:p>
        </p:txBody>
      </p:sp>
      <p:sp>
        <p:nvSpPr>
          <p:cNvPr id="69" name="Rectangle: Rounded Corners 68">
            <a:hlinkClick r:id="rId27" action="ppaction://hlinksldjump"/>
            <a:extLst>
              <a:ext uri="{FF2B5EF4-FFF2-40B4-BE49-F238E27FC236}">
                <a16:creationId xmlns:a16="http://schemas.microsoft.com/office/drawing/2014/main" id="{D027A953-F912-464A-8BE6-10A3D45884BC}"/>
              </a:ext>
            </a:extLst>
          </p:cNvPr>
          <p:cNvSpPr/>
          <p:nvPr/>
        </p:nvSpPr>
        <p:spPr>
          <a:xfrm>
            <a:off x="346228" y="4509857"/>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OBEDIENCE</a:t>
            </a:r>
          </a:p>
        </p:txBody>
      </p:sp>
      <p:sp>
        <p:nvSpPr>
          <p:cNvPr id="70" name="Rectangle: Rounded Corners 69">
            <a:hlinkClick r:id="rId28" action="ppaction://hlinksldjump"/>
            <a:extLst>
              <a:ext uri="{FF2B5EF4-FFF2-40B4-BE49-F238E27FC236}">
                <a16:creationId xmlns:a16="http://schemas.microsoft.com/office/drawing/2014/main" id="{34119463-EA9B-41DA-AF8F-6DB6070BFDAF}"/>
              </a:ext>
            </a:extLst>
          </p:cNvPr>
          <p:cNvSpPr/>
          <p:nvPr/>
        </p:nvSpPr>
        <p:spPr>
          <a:xfrm>
            <a:off x="2664780" y="4509857"/>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THANKFULNESS</a:t>
            </a:r>
          </a:p>
        </p:txBody>
      </p:sp>
      <p:sp>
        <p:nvSpPr>
          <p:cNvPr id="71" name="Rectangle: Rounded Corners 70">
            <a:hlinkClick r:id="rId29" action="ppaction://hlinksldjump"/>
            <a:extLst>
              <a:ext uri="{FF2B5EF4-FFF2-40B4-BE49-F238E27FC236}">
                <a16:creationId xmlns:a16="http://schemas.microsoft.com/office/drawing/2014/main" id="{259722C3-1DA1-4C15-A6C9-3321856E5D5A}"/>
              </a:ext>
            </a:extLst>
          </p:cNvPr>
          <p:cNvSpPr/>
          <p:nvPr/>
        </p:nvSpPr>
        <p:spPr>
          <a:xfrm>
            <a:off x="4983328" y="4509857"/>
            <a:ext cx="2166151" cy="550415"/>
          </a:xfrm>
          <a:prstGeom prst="roundRect">
            <a:avLst/>
          </a:prstGeom>
          <a:solidFill>
            <a:srgbClr val="FB0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SELF-AWARENESS</a:t>
            </a:r>
          </a:p>
        </p:txBody>
      </p:sp>
      <p:sp>
        <p:nvSpPr>
          <p:cNvPr id="72" name="Rectangle: Rounded Corners 71">
            <a:hlinkClick r:id="rId30" action="ppaction://hlinksldjump"/>
            <a:extLst>
              <a:ext uri="{FF2B5EF4-FFF2-40B4-BE49-F238E27FC236}">
                <a16:creationId xmlns:a16="http://schemas.microsoft.com/office/drawing/2014/main" id="{2ED404DF-42FE-48EF-A0A3-9EE866446710}"/>
              </a:ext>
            </a:extLst>
          </p:cNvPr>
          <p:cNvSpPr/>
          <p:nvPr/>
        </p:nvSpPr>
        <p:spPr>
          <a:xfrm>
            <a:off x="7301872" y="4509857"/>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TRUTH</a:t>
            </a:r>
          </a:p>
        </p:txBody>
      </p:sp>
      <p:sp>
        <p:nvSpPr>
          <p:cNvPr id="73" name="Rectangle: Rounded Corners 72">
            <a:hlinkClick r:id="rId31" action="ppaction://hlinksldjump"/>
            <a:extLst>
              <a:ext uri="{FF2B5EF4-FFF2-40B4-BE49-F238E27FC236}">
                <a16:creationId xmlns:a16="http://schemas.microsoft.com/office/drawing/2014/main" id="{0632C743-6D52-4E4F-BB6C-61F8E3917DDD}"/>
              </a:ext>
            </a:extLst>
          </p:cNvPr>
          <p:cNvSpPr/>
          <p:nvPr/>
        </p:nvSpPr>
        <p:spPr>
          <a:xfrm>
            <a:off x="9620412" y="4509857"/>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HOPE</a:t>
            </a:r>
          </a:p>
        </p:txBody>
      </p:sp>
      <p:sp>
        <p:nvSpPr>
          <p:cNvPr id="74" name="Rectangle: Rounded Corners 73">
            <a:hlinkClick r:id="rId32" action="ppaction://hlinksldjump"/>
            <a:extLst>
              <a:ext uri="{FF2B5EF4-FFF2-40B4-BE49-F238E27FC236}">
                <a16:creationId xmlns:a16="http://schemas.microsoft.com/office/drawing/2014/main" id="{858BC331-AAC1-4E51-BE79-3FF831A4FF78}"/>
              </a:ext>
            </a:extLst>
          </p:cNvPr>
          <p:cNvSpPr/>
          <p:nvPr/>
        </p:nvSpPr>
        <p:spPr>
          <a:xfrm>
            <a:off x="346228" y="5203795"/>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GRACE</a:t>
            </a:r>
          </a:p>
        </p:txBody>
      </p:sp>
      <p:sp>
        <p:nvSpPr>
          <p:cNvPr id="75" name="Rectangle: Rounded Corners 74">
            <a:hlinkClick r:id="rId33" action="ppaction://hlinksldjump"/>
            <a:extLst>
              <a:ext uri="{FF2B5EF4-FFF2-40B4-BE49-F238E27FC236}">
                <a16:creationId xmlns:a16="http://schemas.microsoft.com/office/drawing/2014/main" id="{94544F93-7AFD-4106-B054-ABDE7BC9A7C3}"/>
              </a:ext>
            </a:extLst>
          </p:cNvPr>
          <p:cNvSpPr/>
          <p:nvPr/>
        </p:nvSpPr>
        <p:spPr>
          <a:xfrm>
            <a:off x="2664780" y="5203795"/>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MERCY</a:t>
            </a:r>
          </a:p>
        </p:txBody>
      </p:sp>
      <p:sp>
        <p:nvSpPr>
          <p:cNvPr id="76" name="Rectangle: Rounded Corners 75">
            <a:hlinkClick r:id="rId34" action="ppaction://hlinksldjump"/>
            <a:extLst>
              <a:ext uri="{FF2B5EF4-FFF2-40B4-BE49-F238E27FC236}">
                <a16:creationId xmlns:a16="http://schemas.microsoft.com/office/drawing/2014/main" id="{D21C1A5B-6FAD-46AF-8FD6-76789626C2F3}"/>
              </a:ext>
            </a:extLst>
          </p:cNvPr>
          <p:cNvSpPr/>
          <p:nvPr/>
        </p:nvSpPr>
        <p:spPr>
          <a:xfrm>
            <a:off x="4983328" y="5203795"/>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JUSTICE</a:t>
            </a:r>
          </a:p>
        </p:txBody>
      </p:sp>
      <p:sp>
        <p:nvSpPr>
          <p:cNvPr id="77" name="Rectangle: Rounded Corners 76">
            <a:hlinkClick r:id="rId35" action="ppaction://hlinksldjump"/>
            <a:extLst>
              <a:ext uri="{FF2B5EF4-FFF2-40B4-BE49-F238E27FC236}">
                <a16:creationId xmlns:a16="http://schemas.microsoft.com/office/drawing/2014/main" id="{788F3EC3-CDCA-473F-93E8-B19BC69B7CA6}"/>
              </a:ext>
            </a:extLst>
          </p:cNvPr>
          <p:cNvSpPr/>
          <p:nvPr/>
        </p:nvSpPr>
        <p:spPr>
          <a:xfrm>
            <a:off x="7301872" y="5203795"/>
            <a:ext cx="2166151" cy="55041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SERVANTHOOD</a:t>
            </a:r>
          </a:p>
        </p:txBody>
      </p:sp>
      <p:sp>
        <p:nvSpPr>
          <p:cNvPr id="78" name="Rectangle: Rounded Corners 77">
            <a:hlinkClick r:id="rId36" action="ppaction://hlinksldjump"/>
            <a:extLst>
              <a:ext uri="{FF2B5EF4-FFF2-40B4-BE49-F238E27FC236}">
                <a16:creationId xmlns:a16="http://schemas.microsoft.com/office/drawing/2014/main" id="{3655EC79-2F88-4F25-AC0C-8E1396FCF623}"/>
              </a:ext>
            </a:extLst>
          </p:cNvPr>
          <p:cNvSpPr/>
          <p:nvPr/>
        </p:nvSpPr>
        <p:spPr>
          <a:xfrm>
            <a:off x="9620412" y="5203795"/>
            <a:ext cx="2166151" cy="55041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GENTLENESS</a:t>
            </a:r>
          </a:p>
        </p:txBody>
      </p:sp>
      <p:sp>
        <p:nvSpPr>
          <p:cNvPr id="79" name="Rectangle: Rounded Corners 78">
            <a:hlinkClick r:id="rId37" action="ppaction://hlinksldjump"/>
            <a:extLst>
              <a:ext uri="{FF2B5EF4-FFF2-40B4-BE49-F238E27FC236}">
                <a16:creationId xmlns:a16="http://schemas.microsoft.com/office/drawing/2014/main" id="{645E4A42-1A18-4A48-8FEA-5623E39CC243}"/>
              </a:ext>
            </a:extLst>
          </p:cNvPr>
          <p:cNvSpPr/>
          <p:nvPr/>
        </p:nvSpPr>
        <p:spPr>
          <a:xfrm>
            <a:off x="346228" y="5897733"/>
            <a:ext cx="2166151" cy="550415"/>
          </a:xfrm>
          <a:prstGeom prst="roundRect">
            <a:avLst/>
          </a:prstGeom>
          <a:solidFill>
            <a:srgbClr val="FD0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UNITY</a:t>
            </a:r>
          </a:p>
        </p:txBody>
      </p:sp>
      <p:sp>
        <p:nvSpPr>
          <p:cNvPr id="80" name="Rectangle: Rounded Corners 79">
            <a:hlinkClick r:id="rId38" action="ppaction://hlinksldjump"/>
            <a:extLst>
              <a:ext uri="{FF2B5EF4-FFF2-40B4-BE49-F238E27FC236}">
                <a16:creationId xmlns:a16="http://schemas.microsoft.com/office/drawing/2014/main" id="{D2C3837C-479B-4A7B-A94A-64A54B7B81C7}"/>
              </a:ext>
            </a:extLst>
          </p:cNvPr>
          <p:cNvSpPr/>
          <p:nvPr/>
        </p:nvSpPr>
        <p:spPr>
          <a:xfrm>
            <a:off x="2664780" y="5897733"/>
            <a:ext cx="2166151" cy="5504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INTEGRITY</a:t>
            </a:r>
          </a:p>
        </p:txBody>
      </p:sp>
      <p:sp>
        <p:nvSpPr>
          <p:cNvPr id="81" name="Rectangle: Rounded Corners 80">
            <a:hlinkClick r:id="rId39" action="ppaction://hlinksldjump"/>
            <a:extLst>
              <a:ext uri="{FF2B5EF4-FFF2-40B4-BE49-F238E27FC236}">
                <a16:creationId xmlns:a16="http://schemas.microsoft.com/office/drawing/2014/main" id="{9F50D6AB-CC84-4E6E-993B-8ECEDA7F2582}"/>
              </a:ext>
            </a:extLst>
          </p:cNvPr>
          <p:cNvSpPr/>
          <p:nvPr/>
        </p:nvSpPr>
        <p:spPr>
          <a:xfrm>
            <a:off x="4983328" y="5897733"/>
            <a:ext cx="2166151" cy="550415"/>
          </a:xfrm>
          <a:prstGeom prst="roundRect">
            <a:avLst/>
          </a:prstGeom>
          <a:solidFill>
            <a:srgbClr val="FD9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HOLINESS</a:t>
            </a:r>
          </a:p>
        </p:txBody>
      </p:sp>
      <p:sp>
        <p:nvSpPr>
          <p:cNvPr id="82" name="Rectangle: Rounded Corners 81">
            <a:hlinkClick r:id="rId40" action="ppaction://hlinksldjump"/>
            <a:extLst>
              <a:ext uri="{FF2B5EF4-FFF2-40B4-BE49-F238E27FC236}">
                <a16:creationId xmlns:a16="http://schemas.microsoft.com/office/drawing/2014/main" id="{0CECE4FB-59DC-4A25-AF92-74756FE36D66}"/>
              </a:ext>
            </a:extLst>
          </p:cNvPr>
          <p:cNvSpPr/>
          <p:nvPr/>
        </p:nvSpPr>
        <p:spPr>
          <a:xfrm>
            <a:off x="7301872" y="5897733"/>
            <a:ext cx="2166151" cy="55041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REDEMPTION</a:t>
            </a:r>
          </a:p>
        </p:txBody>
      </p:sp>
      <p:sp>
        <p:nvSpPr>
          <p:cNvPr id="83" name="Rectangle: Rounded Corners 82">
            <a:hlinkClick r:id="rId41" action="ppaction://hlinksldjump"/>
            <a:extLst>
              <a:ext uri="{FF2B5EF4-FFF2-40B4-BE49-F238E27FC236}">
                <a16:creationId xmlns:a16="http://schemas.microsoft.com/office/drawing/2014/main" id="{41CA079B-E588-4724-8DA4-62AD8A4885A8}"/>
              </a:ext>
            </a:extLst>
          </p:cNvPr>
          <p:cNvSpPr/>
          <p:nvPr/>
        </p:nvSpPr>
        <p:spPr>
          <a:xfrm>
            <a:off x="9620412" y="5897733"/>
            <a:ext cx="2166151" cy="550415"/>
          </a:xfrm>
          <a:prstGeom prst="roundRect">
            <a:avLst/>
          </a:prstGeom>
          <a:solidFill>
            <a:srgbClr val="FB0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DEVOTION</a:t>
            </a:r>
          </a:p>
        </p:txBody>
      </p:sp>
      <p:sp>
        <p:nvSpPr>
          <p:cNvPr id="84" name="TextBox 83">
            <a:extLst>
              <a:ext uri="{FF2B5EF4-FFF2-40B4-BE49-F238E27FC236}">
                <a16:creationId xmlns:a16="http://schemas.microsoft.com/office/drawing/2014/main" id="{3A2BEEEB-E29F-44CA-8667-671175672CBB}"/>
              </a:ext>
            </a:extLst>
          </p:cNvPr>
          <p:cNvSpPr txBox="1"/>
          <p:nvPr/>
        </p:nvSpPr>
        <p:spPr>
          <a:xfrm>
            <a:off x="3329858" y="284085"/>
            <a:ext cx="5532284" cy="523220"/>
          </a:xfrm>
          <a:prstGeom prst="rect">
            <a:avLst/>
          </a:prstGeom>
          <a:noFill/>
        </p:spPr>
        <p:txBody>
          <a:bodyPr wrap="none" rtlCol="0">
            <a:spAutoFit/>
          </a:bodyPr>
          <a:lstStyle/>
          <a:p>
            <a:r>
              <a:rPr lang="en-GB" sz="2800" b="1" dirty="0"/>
              <a:t>40 CHRISTIAN VALUES AND THEMES</a:t>
            </a:r>
          </a:p>
        </p:txBody>
      </p:sp>
    </p:spTree>
    <p:extLst>
      <p:ext uri="{BB962C8B-B14F-4D97-AF65-F5344CB8AC3E}">
        <p14:creationId xmlns:p14="http://schemas.microsoft.com/office/powerpoint/2010/main" val="356898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EQUALITY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Galatians 3:28 “In Christ, there is no difference between Jew and Greek, slave and free person, male and female. You are all the same in Christ Jesus.”</a:t>
            </a:r>
          </a:p>
          <a:p>
            <a:pPr algn="ctr"/>
            <a:endParaRPr lang="en-GB" sz="2400" b="1" dirty="0"/>
          </a:p>
          <a:p>
            <a:pPr algn="ctr"/>
            <a:r>
              <a:rPr lang="en-GB" sz="2400" dirty="0">
                <a:solidFill>
                  <a:srgbClr val="00B050"/>
                </a:solidFill>
              </a:rPr>
              <a:t>God created all of humankind in his image and </a:t>
            </a:r>
            <a:r>
              <a:rPr lang="en-GB" sz="2400" u="sng" dirty="0">
                <a:solidFill>
                  <a:srgbClr val="00B050"/>
                </a:solidFill>
              </a:rPr>
              <a:t>love</a:t>
            </a:r>
            <a:r>
              <a:rPr lang="en-GB" sz="2400" dirty="0">
                <a:solidFill>
                  <a:srgbClr val="00B050"/>
                </a:solidFill>
              </a:rPr>
              <a:t> all of his children equally. He created us to be different but equal in value and worth. We should never look down on someone else or think of ourselves as more or less than another person.</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62FF0C3A-3882-46FE-ACBC-6B84CFAE7B78}"/>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927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HUMILITY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2095129" y="2379215"/>
            <a:ext cx="8001741" cy="3046988"/>
          </a:xfrm>
          <a:prstGeom prst="rect">
            <a:avLst/>
          </a:prstGeom>
          <a:noFill/>
        </p:spPr>
        <p:txBody>
          <a:bodyPr wrap="square" rtlCol="0">
            <a:spAutoFit/>
          </a:bodyPr>
          <a:lstStyle/>
          <a:p>
            <a:pPr algn="ctr"/>
            <a:r>
              <a:rPr lang="en-GB" sz="2400" b="1" dirty="0"/>
              <a:t>Philippians 2:3 “When you do things, do not let selfishness or pride be your guide. Instead, be humble and give more honour to others than to yourselves.”</a:t>
            </a:r>
          </a:p>
          <a:p>
            <a:pPr algn="ctr"/>
            <a:endParaRPr lang="en-GB" sz="2400" b="1" dirty="0"/>
          </a:p>
          <a:p>
            <a:pPr algn="ctr"/>
            <a:r>
              <a:rPr lang="en-GB" sz="2400" dirty="0">
                <a:solidFill>
                  <a:srgbClr val="FB0303"/>
                </a:solidFill>
              </a:rPr>
              <a:t>Humility means remembering our position and not thinking of ourselves as better than others. We all make mistakes, we all have flaws and we all need to rely on God. It is the opposite of showing off or thinking we can do it all on our own.</a:t>
            </a:r>
          </a:p>
        </p:txBody>
      </p:sp>
      <p:sp>
        <p:nvSpPr>
          <p:cNvPr id="7" name="Action Button: Go Home 6">
            <a:hlinkClick r:id="" action="ppaction://hlinkshowjump?jump=firstslide" highlightClick="1"/>
            <a:extLst>
              <a:ext uri="{FF2B5EF4-FFF2-40B4-BE49-F238E27FC236}">
                <a16:creationId xmlns:a16="http://schemas.microsoft.com/office/drawing/2014/main" id="{48F04E17-4BC5-4411-8323-327BF2456470}"/>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147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FAITHFULNESS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Psalm 119:89-90 “Your word, Lord, is eternal; it stands firm in the heavens. Your faithfulness continues through all generations; you established the earth, and it endures.”</a:t>
            </a:r>
          </a:p>
          <a:p>
            <a:pPr algn="ctr"/>
            <a:endParaRPr lang="en-GB" sz="2400" b="1" dirty="0"/>
          </a:p>
          <a:p>
            <a:pPr algn="ctr"/>
            <a:r>
              <a:rPr lang="en-GB" sz="2400" dirty="0">
                <a:solidFill>
                  <a:srgbClr val="7030A0"/>
                </a:solidFill>
              </a:rPr>
              <a:t>God is always faithful to us – he always keeps his promises and he never gives up on us, even when we are unfaithful ourselves. We can trust that if we ever wander away, he is always ready to welcome us back with open arms. </a:t>
            </a:r>
          </a:p>
        </p:txBody>
      </p:sp>
      <p:sp>
        <p:nvSpPr>
          <p:cNvPr id="7" name="Action Button: Go Home 6">
            <a:hlinkClick r:id="" action="ppaction://hlinkshowjump?jump=firstslide" highlightClick="1"/>
            <a:extLst>
              <a:ext uri="{FF2B5EF4-FFF2-40B4-BE49-F238E27FC236}">
                <a16:creationId xmlns:a16="http://schemas.microsoft.com/office/drawing/2014/main" id="{811BCC89-1DA6-492C-8255-228A6D8E6B03}"/>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211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TRUST</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Proverbs 3:5 “Trust in the Lord with all your heart</a:t>
            </a:r>
          </a:p>
          <a:p>
            <a:pPr algn="ctr"/>
            <a:r>
              <a:rPr lang="en-GB" sz="2400" b="1" dirty="0"/>
              <a:t>    and lean not on your own understanding”</a:t>
            </a:r>
          </a:p>
          <a:p>
            <a:pPr algn="ctr"/>
            <a:endParaRPr lang="en-GB" sz="2400" b="1" dirty="0">
              <a:solidFill>
                <a:srgbClr val="FD0B50"/>
              </a:solidFill>
            </a:endParaRPr>
          </a:p>
          <a:p>
            <a:pPr algn="ctr"/>
            <a:r>
              <a:rPr lang="en-GB" sz="2400" dirty="0">
                <a:solidFill>
                  <a:srgbClr val="FD0B50"/>
                </a:solidFill>
              </a:rPr>
              <a:t>God knows all things and has good plans for our future but we need to trust his divine wisdom. We might feel worried when things don’t go the way we planned, or God might ask us to do things that seem scary to us, but is then that we must trust that God has it all under control and his ways are better than ours.</a:t>
            </a:r>
          </a:p>
        </p:txBody>
      </p:sp>
      <p:sp>
        <p:nvSpPr>
          <p:cNvPr id="7" name="Action Button: Go Home 6">
            <a:hlinkClick r:id="" action="ppaction://hlinkshowjump?jump=firstslide" highlightClick="1"/>
            <a:extLst>
              <a:ext uri="{FF2B5EF4-FFF2-40B4-BE49-F238E27FC236}">
                <a16:creationId xmlns:a16="http://schemas.microsoft.com/office/drawing/2014/main" id="{9275FC5B-4E92-424A-BBC1-3B760ED89A2C}"/>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3144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BOLDNESS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Deuteronomy 31:6 “Be strong and courageous. Do not be afraid or terrified because of them, for the LORD your God goes with you; he will never leave you nor forsake you.”</a:t>
            </a:r>
          </a:p>
          <a:p>
            <a:pPr algn="ctr"/>
            <a:endParaRPr lang="en-GB" sz="2400" b="1" dirty="0"/>
          </a:p>
          <a:p>
            <a:pPr algn="ctr"/>
            <a:r>
              <a:rPr lang="en-GB" sz="2400" dirty="0">
                <a:solidFill>
                  <a:schemeClr val="accent1"/>
                </a:solidFill>
              </a:rPr>
              <a:t>Being bold means having courage and confidence. As Christians we can be bold even when we feel shy or unprepared because we face these trials and challenges in God’s strength, not our own. God is on our side and is fighting for us.</a:t>
            </a:r>
          </a:p>
        </p:txBody>
      </p:sp>
      <p:sp>
        <p:nvSpPr>
          <p:cNvPr id="7" name="Action Button: Go Home 6">
            <a:hlinkClick r:id="" action="ppaction://hlinkshowjump?jump=firstslide" highlightClick="1"/>
            <a:extLst>
              <a:ext uri="{FF2B5EF4-FFF2-40B4-BE49-F238E27FC236}">
                <a16:creationId xmlns:a16="http://schemas.microsoft.com/office/drawing/2014/main" id="{8C106441-BD1A-4395-B6D8-FA86BC22D71D}"/>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8369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IDENTITY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79214"/>
            <a:ext cx="8454502" cy="3046988"/>
          </a:xfrm>
          <a:prstGeom prst="rect">
            <a:avLst/>
          </a:prstGeom>
          <a:noFill/>
        </p:spPr>
        <p:txBody>
          <a:bodyPr wrap="square" rtlCol="0">
            <a:spAutoFit/>
          </a:bodyPr>
          <a:lstStyle/>
          <a:p>
            <a:pPr algn="ctr"/>
            <a:r>
              <a:rPr lang="en-GB" sz="2400" b="1" dirty="0"/>
              <a:t>Psalm 139:13-14 “You made my whole being; you formed me in my mother’s body. I praise you because you made me in an amazing and wonderful way. What you have done is wonderful.”</a:t>
            </a:r>
          </a:p>
          <a:p>
            <a:pPr algn="ctr"/>
            <a:endParaRPr lang="en-GB" sz="2400" b="1" dirty="0"/>
          </a:p>
          <a:p>
            <a:pPr algn="ctr"/>
            <a:r>
              <a:rPr lang="en-GB" sz="2400" dirty="0">
                <a:solidFill>
                  <a:srgbClr val="FD9203"/>
                </a:solidFill>
              </a:rPr>
              <a:t>Our identity – the things that make us ‘us’ – is influenced by many things and changes throughout our lives. But our true identity, which will never change, is that we are God’s beloved children, who he created on purpose, for a purpose.</a:t>
            </a:r>
          </a:p>
        </p:txBody>
      </p:sp>
      <p:sp>
        <p:nvSpPr>
          <p:cNvPr id="7" name="Action Button: Go Home 6">
            <a:hlinkClick r:id="" action="ppaction://hlinkshowjump?jump=firstslide" highlightClick="1"/>
            <a:extLst>
              <a:ext uri="{FF2B5EF4-FFF2-40B4-BE49-F238E27FC236}">
                <a16:creationId xmlns:a16="http://schemas.microsoft.com/office/drawing/2014/main" id="{90027A36-22E4-422B-9B3D-6E66D8751680}"/>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9072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SACRIFICE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Romans 12:1 “Since God has shown us great mercy, I beg you to offer your lives as a living sacrifice to him.”</a:t>
            </a:r>
          </a:p>
          <a:p>
            <a:pPr algn="ctr"/>
            <a:endParaRPr lang="en-GB" sz="2400" b="1" dirty="0"/>
          </a:p>
          <a:p>
            <a:pPr algn="ctr"/>
            <a:r>
              <a:rPr lang="en-GB" sz="2400" dirty="0">
                <a:solidFill>
                  <a:srgbClr val="00B050"/>
                </a:solidFill>
              </a:rPr>
              <a:t>Sacrifice is a very important theme in the Bible. Jesus’ sacrifice on the cross saved humanity from sin and death. The Bible teaches us that we should be ready to make sacrifices with our time, money, energy and status for the sake of God’s Kingdom and to show </a:t>
            </a:r>
            <a:r>
              <a:rPr lang="en-GB" sz="2400" u="sng" dirty="0">
                <a:solidFill>
                  <a:srgbClr val="00B050"/>
                </a:solidFill>
              </a:rPr>
              <a:t>love</a:t>
            </a:r>
            <a:r>
              <a:rPr lang="en-GB" sz="2400" dirty="0">
                <a:solidFill>
                  <a:srgbClr val="00B050"/>
                </a:solidFill>
              </a:rPr>
              <a:t> to God’s children.</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AEC5FDB7-CBD0-43B9-B2C3-BAB4260A65CF}"/>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4510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FAMILY</a:t>
            </a:r>
          </a:p>
        </p:txBody>
      </p:sp>
      <p:sp>
        <p:nvSpPr>
          <p:cNvPr id="6" name="TextBox 5">
            <a:extLst>
              <a:ext uri="{FF2B5EF4-FFF2-40B4-BE49-F238E27FC236}">
                <a16:creationId xmlns:a16="http://schemas.microsoft.com/office/drawing/2014/main" id="{8C628D4E-47C3-4251-BEC5-5F6C15B90AF2}"/>
              </a:ext>
            </a:extLst>
          </p:cNvPr>
          <p:cNvSpPr txBox="1"/>
          <p:nvPr/>
        </p:nvSpPr>
        <p:spPr>
          <a:xfrm>
            <a:off x="2095129" y="2379215"/>
            <a:ext cx="8001741" cy="3046988"/>
          </a:xfrm>
          <a:prstGeom prst="rect">
            <a:avLst/>
          </a:prstGeom>
          <a:noFill/>
        </p:spPr>
        <p:txBody>
          <a:bodyPr wrap="square" rtlCol="0">
            <a:spAutoFit/>
          </a:bodyPr>
          <a:lstStyle/>
          <a:p>
            <a:pPr algn="ctr"/>
            <a:r>
              <a:rPr lang="en-GB" sz="2400" b="1" dirty="0"/>
              <a:t>Ephesians 2:19 “You are no longer foreigners and strangers, but fellow citizens with God’s people and also members of his household”</a:t>
            </a:r>
          </a:p>
          <a:p>
            <a:pPr algn="ctr"/>
            <a:endParaRPr lang="en-GB" sz="2400" b="1" dirty="0"/>
          </a:p>
          <a:p>
            <a:pPr algn="ctr"/>
            <a:r>
              <a:rPr lang="en-GB" sz="2400" dirty="0">
                <a:solidFill>
                  <a:srgbClr val="FB0303"/>
                </a:solidFill>
              </a:rPr>
              <a:t>God created human beings to thrive within families but that doesn’t necessarily mean the people you are related to. God welcomes all people into his big family and those who believe in Jesus are brothers and sisters in Christ.</a:t>
            </a:r>
          </a:p>
        </p:txBody>
      </p:sp>
      <p:sp>
        <p:nvSpPr>
          <p:cNvPr id="7" name="Action Button: Go Home 6">
            <a:hlinkClick r:id="" action="ppaction://hlinkshowjump?jump=firstslide" highlightClick="1"/>
            <a:extLst>
              <a:ext uri="{FF2B5EF4-FFF2-40B4-BE49-F238E27FC236}">
                <a16:creationId xmlns:a16="http://schemas.microsoft.com/office/drawing/2014/main" id="{91848457-C812-4D8B-9DB7-0C854A484A5F}"/>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4287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COMPASSION</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Psalm 86:15 “You, Lord, are a compassionate and gracious God, slow to anger, abounding in love and faithfulness.”</a:t>
            </a:r>
          </a:p>
          <a:p>
            <a:pPr algn="ctr"/>
            <a:endParaRPr lang="en-GB" sz="2400" b="1" dirty="0"/>
          </a:p>
          <a:p>
            <a:pPr algn="ctr"/>
            <a:r>
              <a:rPr lang="en-GB" sz="2400" dirty="0">
                <a:solidFill>
                  <a:srgbClr val="7030A0"/>
                </a:solidFill>
              </a:rPr>
              <a:t>Compassion means to show </a:t>
            </a:r>
            <a:r>
              <a:rPr lang="en-GB" sz="2400" u="sng" dirty="0">
                <a:solidFill>
                  <a:srgbClr val="7030A0"/>
                </a:solidFill>
              </a:rPr>
              <a:t>love</a:t>
            </a:r>
            <a:r>
              <a:rPr lang="en-GB" sz="2400" dirty="0">
                <a:solidFill>
                  <a:srgbClr val="7030A0"/>
                </a:solidFill>
              </a:rPr>
              <a:t> and care to those who are suffering. Jesus spoke more about how to look after those who are suffering than he did about almost any other subject so it is something God values highly. And God himself is compassionate towards us, treating us </a:t>
            </a:r>
            <a:r>
              <a:rPr lang="en-GB" sz="2400" u="sng" dirty="0">
                <a:solidFill>
                  <a:srgbClr val="7030A0"/>
                </a:solidFill>
              </a:rPr>
              <a:t>kindly</a:t>
            </a:r>
            <a:r>
              <a:rPr lang="en-GB" sz="2400" dirty="0">
                <a:solidFill>
                  <a:srgbClr val="7030A0"/>
                </a:solidFill>
              </a:rPr>
              <a:t> even when we don’t deserve it.</a:t>
            </a:r>
          </a:p>
        </p:txBody>
      </p:sp>
      <p:sp>
        <p:nvSpPr>
          <p:cNvPr id="7" name="Action Button: Go Home 6">
            <a:hlinkClick r:id="" action="ppaction://hlinkshowjump?jump=firstslide" highlightClick="1"/>
            <a:extLst>
              <a:ext uri="{FF2B5EF4-FFF2-40B4-BE49-F238E27FC236}">
                <a16:creationId xmlns:a16="http://schemas.microsoft.com/office/drawing/2014/main" id="{B906C30D-C5C2-41B1-8C77-D412ABC06E2D}"/>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237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FRIENDSHIP</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Ecclesiastes 4:9-10 “Two are better than one, because they have a good return for their labour: if either of them falls down, one can help the other up.”</a:t>
            </a:r>
          </a:p>
          <a:p>
            <a:pPr algn="ctr"/>
            <a:endParaRPr lang="en-GB" sz="2400" b="1" dirty="0">
              <a:solidFill>
                <a:srgbClr val="FD0B50"/>
              </a:solidFill>
            </a:endParaRPr>
          </a:p>
          <a:p>
            <a:pPr algn="ctr"/>
            <a:r>
              <a:rPr lang="en-GB" sz="2400" dirty="0">
                <a:solidFill>
                  <a:srgbClr val="FD0B50"/>
                </a:solidFill>
              </a:rPr>
              <a:t>God never intended for humans to live in isolation – we are created to be in relationships and to form friendships and </a:t>
            </a:r>
            <a:r>
              <a:rPr lang="en-GB" sz="2400" u="sng" dirty="0">
                <a:solidFill>
                  <a:srgbClr val="FD0B50"/>
                </a:solidFill>
              </a:rPr>
              <a:t>families</a:t>
            </a:r>
            <a:r>
              <a:rPr lang="en-GB" sz="2400" dirty="0">
                <a:solidFill>
                  <a:srgbClr val="FD0B50"/>
                </a:solidFill>
              </a:rPr>
              <a:t>. We are wired to make connections with other people and God can do amazing things through </a:t>
            </a:r>
            <a:r>
              <a:rPr lang="en-GB" sz="2400" u="sng" dirty="0">
                <a:solidFill>
                  <a:srgbClr val="FD0B50"/>
                </a:solidFill>
              </a:rPr>
              <a:t>faithful</a:t>
            </a:r>
            <a:r>
              <a:rPr lang="en-GB" sz="2400" dirty="0">
                <a:solidFill>
                  <a:srgbClr val="FD0B50"/>
                </a:solidFill>
              </a:rPr>
              <a:t> friendships.</a:t>
            </a:r>
          </a:p>
        </p:txBody>
      </p:sp>
      <p:sp>
        <p:nvSpPr>
          <p:cNvPr id="7" name="Action Button: Go Home 6">
            <a:hlinkClick r:id="" action="ppaction://hlinkshowjump?jump=firstslide" highlightClick="1"/>
            <a:extLst>
              <a:ext uri="{FF2B5EF4-FFF2-40B4-BE49-F238E27FC236}">
                <a16:creationId xmlns:a16="http://schemas.microsoft.com/office/drawing/2014/main" id="{BFE53272-2A7C-45CA-BE1C-CA50956C5429}"/>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042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FORGIVENESS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Colossians 3:13 “Bear with each other, and forgive each other. If someone does wrong to you, forgive that person because the Lord forgave you.”</a:t>
            </a:r>
          </a:p>
          <a:p>
            <a:pPr algn="ctr"/>
            <a:endParaRPr lang="en-GB" sz="2400" b="1" dirty="0"/>
          </a:p>
          <a:p>
            <a:pPr algn="ctr"/>
            <a:r>
              <a:rPr lang="en-GB" sz="2400" dirty="0">
                <a:solidFill>
                  <a:schemeClr val="accent1"/>
                </a:solidFill>
              </a:rPr>
              <a:t>The Bible teaches us not to hold grudges and to forgive quickly, because that is exactly what God has done for us through Jesus’ death on the cross. Forgiveness doesn’t mean excusing people who treat us badly, but it is God’s job to bring </a:t>
            </a:r>
            <a:r>
              <a:rPr lang="en-GB" sz="2400" u="sng" dirty="0">
                <a:solidFill>
                  <a:schemeClr val="accent1"/>
                </a:solidFill>
              </a:rPr>
              <a:t>justice</a:t>
            </a:r>
            <a:r>
              <a:rPr lang="en-GB" sz="2400" dirty="0">
                <a:solidFill>
                  <a:schemeClr val="accent1"/>
                </a:solidFill>
              </a:rPr>
              <a:t>, not ours.</a:t>
            </a:r>
          </a:p>
        </p:txBody>
      </p:sp>
      <p:sp>
        <p:nvSpPr>
          <p:cNvPr id="7" name="Action Button: Go Home 6">
            <a:hlinkClick r:id="" action="ppaction://hlinkshowjump?jump=firstslide" highlightClick="1"/>
            <a:extLst>
              <a:ext uri="{FF2B5EF4-FFF2-40B4-BE49-F238E27FC236}">
                <a16:creationId xmlns:a16="http://schemas.microsoft.com/office/drawing/2014/main" id="{14ED9B4C-195A-496F-BD75-C88F4606FA42}"/>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5780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RESPECT</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537872"/>
            <a:ext cx="8327255" cy="2677656"/>
          </a:xfrm>
          <a:prstGeom prst="rect">
            <a:avLst/>
          </a:prstGeom>
          <a:noFill/>
        </p:spPr>
        <p:txBody>
          <a:bodyPr wrap="square" rtlCol="0">
            <a:spAutoFit/>
          </a:bodyPr>
          <a:lstStyle/>
          <a:p>
            <a:pPr algn="ctr"/>
            <a:r>
              <a:rPr lang="en-GB" sz="2400" b="1" dirty="0"/>
              <a:t>Matthew 7:12 “Do to others what you want them to do to you.”</a:t>
            </a:r>
          </a:p>
          <a:p>
            <a:pPr algn="ctr"/>
            <a:endParaRPr lang="en-GB" sz="2400" b="1" dirty="0"/>
          </a:p>
          <a:p>
            <a:pPr algn="ctr"/>
            <a:r>
              <a:rPr lang="en-GB" sz="2400" dirty="0">
                <a:solidFill>
                  <a:schemeClr val="accent1"/>
                </a:solidFill>
              </a:rPr>
              <a:t>The way we treat other people really matters to God. He treats us with dignity and respect, and he expects us to do the same to others – after all, we are all </a:t>
            </a:r>
            <a:r>
              <a:rPr lang="en-GB" sz="2400" u="sng" dirty="0">
                <a:solidFill>
                  <a:schemeClr val="accent1"/>
                </a:solidFill>
              </a:rPr>
              <a:t>equal</a:t>
            </a:r>
            <a:r>
              <a:rPr lang="en-GB" sz="2400" dirty="0">
                <a:solidFill>
                  <a:schemeClr val="accent1"/>
                </a:solidFill>
              </a:rPr>
              <a:t> in God’s sight and we are all his beloved children. No one is greater or less than you and they all deserve respect.</a:t>
            </a:r>
          </a:p>
        </p:txBody>
      </p:sp>
      <p:sp>
        <p:nvSpPr>
          <p:cNvPr id="7" name="Action Button: Go Home 6">
            <a:hlinkClick r:id="" action="ppaction://hlinkshowjump?jump=firstslide" highlightClick="1"/>
            <a:extLst>
              <a:ext uri="{FF2B5EF4-FFF2-40B4-BE49-F238E27FC236}">
                <a16:creationId xmlns:a16="http://schemas.microsoft.com/office/drawing/2014/main" id="{26C82CBA-938E-49A3-9988-2945FDC08E3E}"/>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5857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JOY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47908" y="2414725"/>
            <a:ext cx="8296183" cy="3046988"/>
          </a:xfrm>
          <a:prstGeom prst="rect">
            <a:avLst/>
          </a:prstGeom>
          <a:noFill/>
        </p:spPr>
        <p:txBody>
          <a:bodyPr wrap="square" rtlCol="0">
            <a:spAutoFit/>
          </a:bodyPr>
          <a:lstStyle/>
          <a:p>
            <a:pPr algn="ctr"/>
            <a:r>
              <a:rPr lang="en-GB" sz="2400" b="1" dirty="0"/>
              <a:t>Psalm 30:5</a:t>
            </a:r>
            <a:br>
              <a:rPr lang="en-GB" sz="2400" b="1" dirty="0"/>
            </a:br>
            <a:r>
              <a:rPr lang="en-GB" sz="2400" b="1" dirty="0"/>
              <a:t>“Crying may last for a night, but joy comes in the morning.”</a:t>
            </a:r>
          </a:p>
          <a:p>
            <a:pPr algn="ctr"/>
            <a:endParaRPr lang="en-GB" sz="2400" b="1" dirty="0"/>
          </a:p>
          <a:p>
            <a:pPr algn="ctr"/>
            <a:r>
              <a:rPr lang="en-GB" sz="2400" dirty="0">
                <a:solidFill>
                  <a:srgbClr val="FD9203"/>
                </a:solidFill>
              </a:rPr>
              <a:t>The Bible is full of characters who are joyful even in the most difficult of circumstances. How are they able to do this? Because their joy doesn’t come from their circumstances, it comes from their </a:t>
            </a:r>
            <a:r>
              <a:rPr lang="en-GB" sz="2400" u="sng" dirty="0">
                <a:solidFill>
                  <a:srgbClr val="FD9203"/>
                </a:solidFill>
              </a:rPr>
              <a:t>hope</a:t>
            </a:r>
            <a:r>
              <a:rPr lang="en-GB" sz="2400" dirty="0">
                <a:solidFill>
                  <a:srgbClr val="FD9203"/>
                </a:solidFill>
              </a:rPr>
              <a:t> in God and the knowledge that one day there will be no more pain or suffering.</a:t>
            </a:r>
          </a:p>
        </p:txBody>
      </p:sp>
      <p:sp>
        <p:nvSpPr>
          <p:cNvPr id="7" name="Action Button: Go Home 6">
            <a:hlinkClick r:id="" action="ppaction://hlinkshowjump?jump=firstslide" highlightClick="1"/>
            <a:extLst>
              <a:ext uri="{FF2B5EF4-FFF2-40B4-BE49-F238E27FC236}">
                <a16:creationId xmlns:a16="http://schemas.microsoft.com/office/drawing/2014/main" id="{A1742F18-27A0-486D-81C6-2325C7EF97AF}"/>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8791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PEACE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Philippians 4:6-7 “Do not worry about anything, but pray and ask God for everything you need, always giving thanks. And God’s peace, which is so great we cannot understand it, will keep your hearts and minds in Christ Jesus.”</a:t>
            </a:r>
          </a:p>
          <a:p>
            <a:pPr algn="ctr"/>
            <a:endParaRPr lang="en-GB" sz="2400" b="1" dirty="0"/>
          </a:p>
          <a:p>
            <a:pPr algn="ctr"/>
            <a:r>
              <a:rPr lang="en-GB" sz="2400" dirty="0">
                <a:solidFill>
                  <a:srgbClr val="00B050"/>
                </a:solidFill>
              </a:rPr>
              <a:t>God is a peace-bringer. Even when our circumstances are stressful or difficult, even when the future is unknown or we are worried, God can give us a peace which goes beyond our understanding.</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87DD0B78-2DB0-413A-BA8B-D64B4A783071}"/>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4186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PATIENCE</a:t>
            </a:r>
            <a:endParaRPr lang="en-GB" sz="5400" b="1" dirty="0">
              <a:latin typeface="Gill Sans MT" panose="020B0502020104020203" pitchFamily="34" charset="0"/>
            </a:endParaRP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Galatians 6:9</a:t>
            </a:r>
            <a:br>
              <a:rPr lang="en-GB" sz="2400" b="1" dirty="0"/>
            </a:br>
            <a:r>
              <a:rPr lang="en-GB" sz="2400" b="1" dirty="0"/>
              <a:t>“So let’s not get tired of doing what is good. At just the right time we will reap a harvest of blessing if we don’t give up.”</a:t>
            </a:r>
          </a:p>
          <a:p>
            <a:pPr algn="ctr"/>
            <a:endParaRPr lang="en-GB" sz="2400" b="1" dirty="0"/>
          </a:p>
          <a:p>
            <a:pPr algn="ctr"/>
            <a:r>
              <a:rPr lang="en-GB" sz="2400" dirty="0">
                <a:solidFill>
                  <a:srgbClr val="FB0303"/>
                </a:solidFill>
              </a:rPr>
              <a:t>When we are going through difficult times or we are having to work very hard with no reward, it can be difficult to have patience and </a:t>
            </a:r>
            <a:r>
              <a:rPr lang="en-GB" sz="2400" u="sng" dirty="0">
                <a:solidFill>
                  <a:srgbClr val="FB0303"/>
                </a:solidFill>
              </a:rPr>
              <a:t>trust</a:t>
            </a:r>
            <a:r>
              <a:rPr lang="en-GB" sz="2400" dirty="0">
                <a:solidFill>
                  <a:srgbClr val="FB0303"/>
                </a:solidFill>
              </a:rPr>
              <a:t> that God will bless us in the end. We mustn’t become impatient – God’s timing is perfect and we need to trust him.</a:t>
            </a:r>
          </a:p>
        </p:txBody>
      </p:sp>
      <p:sp>
        <p:nvSpPr>
          <p:cNvPr id="7" name="Action Button: Go Home 6">
            <a:hlinkClick r:id="" action="ppaction://hlinkshowjump?jump=firstslide" highlightClick="1"/>
            <a:extLst>
              <a:ext uri="{FF2B5EF4-FFF2-40B4-BE49-F238E27FC236}">
                <a16:creationId xmlns:a16="http://schemas.microsoft.com/office/drawing/2014/main" id="{1E8EB213-607E-4054-AE6D-3064C037C16A}"/>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4326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KINDNESS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441359"/>
            <a:ext cx="8327255" cy="2923877"/>
          </a:xfrm>
          <a:prstGeom prst="rect">
            <a:avLst/>
          </a:prstGeom>
          <a:noFill/>
        </p:spPr>
        <p:txBody>
          <a:bodyPr wrap="square" rtlCol="0">
            <a:spAutoFit/>
          </a:bodyPr>
          <a:lstStyle/>
          <a:p>
            <a:pPr algn="ctr"/>
            <a:r>
              <a:rPr lang="en-GB" sz="2300" b="1" dirty="0"/>
              <a:t>Colossians 3:12 “Therefore, as God’s chosen people, holy and dearly loved, clothe yourselves with compassion, kindness, humility, gentleness and patience.”</a:t>
            </a:r>
          </a:p>
          <a:p>
            <a:pPr algn="ctr"/>
            <a:endParaRPr lang="en-GB" sz="2300" b="1" dirty="0"/>
          </a:p>
          <a:p>
            <a:pPr algn="ctr"/>
            <a:r>
              <a:rPr lang="en-GB" sz="2300" dirty="0">
                <a:solidFill>
                  <a:srgbClr val="7030A0"/>
                </a:solidFill>
              </a:rPr>
              <a:t>Just as God has showed kindness to us through his </a:t>
            </a:r>
            <a:r>
              <a:rPr lang="en-GB" sz="2300" u="sng" dirty="0">
                <a:solidFill>
                  <a:srgbClr val="7030A0"/>
                </a:solidFill>
              </a:rPr>
              <a:t>love</a:t>
            </a:r>
            <a:r>
              <a:rPr lang="en-GB" sz="2300" dirty="0">
                <a:solidFill>
                  <a:srgbClr val="7030A0"/>
                </a:solidFill>
              </a:rPr>
              <a:t>, protection and </a:t>
            </a:r>
            <a:r>
              <a:rPr lang="en-GB" sz="2300" u="sng" dirty="0">
                <a:solidFill>
                  <a:srgbClr val="7030A0"/>
                </a:solidFill>
              </a:rPr>
              <a:t>forgiveness</a:t>
            </a:r>
            <a:r>
              <a:rPr lang="en-GB" sz="2300" dirty="0">
                <a:solidFill>
                  <a:srgbClr val="7030A0"/>
                </a:solidFill>
              </a:rPr>
              <a:t>, so also we should show kindness to those around us. Unkind words create anger and hurt, but kind words build others up and bring </a:t>
            </a:r>
            <a:r>
              <a:rPr lang="en-GB" sz="2300" u="sng" dirty="0">
                <a:solidFill>
                  <a:srgbClr val="7030A0"/>
                </a:solidFill>
              </a:rPr>
              <a:t>peace</a:t>
            </a:r>
            <a:r>
              <a:rPr lang="en-GB" sz="2300" dirty="0">
                <a:solidFill>
                  <a:srgbClr val="7030A0"/>
                </a:solidFill>
              </a:rPr>
              <a:t>.</a:t>
            </a:r>
          </a:p>
        </p:txBody>
      </p:sp>
      <p:sp>
        <p:nvSpPr>
          <p:cNvPr id="7" name="Action Button: Go Home 6">
            <a:hlinkClick r:id="" action="ppaction://hlinkshowjump?jump=firstslide" highlightClick="1"/>
            <a:extLst>
              <a:ext uri="{FF2B5EF4-FFF2-40B4-BE49-F238E27FC236}">
                <a16:creationId xmlns:a16="http://schemas.microsoft.com/office/drawing/2014/main" id="{C10105A2-BE0F-4C44-A82A-9CE268AEBC48}"/>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9268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SELF-CONTROL</a:t>
            </a:r>
          </a:p>
        </p:txBody>
      </p:sp>
      <p:sp>
        <p:nvSpPr>
          <p:cNvPr id="6" name="TextBox 5">
            <a:extLst>
              <a:ext uri="{FF2B5EF4-FFF2-40B4-BE49-F238E27FC236}">
                <a16:creationId xmlns:a16="http://schemas.microsoft.com/office/drawing/2014/main" id="{8C628D4E-47C3-4251-BEC5-5F6C15B90AF2}"/>
              </a:ext>
            </a:extLst>
          </p:cNvPr>
          <p:cNvSpPr txBox="1"/>
          <p:nvPr/>
        </p:nvSpPr>
        <p:spPr>
          <a:xfrm>
            <a:off x="1864310" y="2438607"/>
            <a:ext cx="8463379" cy="3139321"/>
          </a:xfrm>
          <a:prstGeom prst="rect">
            <a:avLst/>
          </a:prstGeom>
          <a:noFill/>
        </p:spPr>
        <p:txBody>
          <a:bodyPr wrap="square" rtlCol="0">
            <a:spAutoFit/>
          </a:bodyPr>
          <a:lstStyle/>
          <a:p>
            <a:pPr algn="ctr"/>
            <a:r>
              <a:rPr lang="en-GB" sz="2200" b="1" dirty="0"/>
              <a:t>1 Corinthians 10:13 “The only temptation that has come to you is that which everyone has. But you can trust God, who will not permit you to be tempted more than you can stand. But when you are tempted, he will also give you a way to escape so that you will be able to stand it.”</a:t>
            </a:r>
          </a:p>
          <a:p>
            <a:pPr algn="ctr"/>
            <a:endParaRPr lang="en-GB" sz="2200" b="1" dirty="0">
              <a:solidFill>
                <a:srgbClr val="FD0B50"/>
              </a:solidFill>
            </a:endParaRPr>
          </a:p>
          <a:p>
            <a:pPr algn="ctr"/>
            <a:r>
              <a:rPr lang="en-GB" sz="2200" dirty="0">
                <a:solidFill>
                  <a:srgbClr val="FD0B50"/>
                </a:solidFill>
              </a:rPr>
              <a:t>We all get tempted to do the wrong thing – even Jesus was tempted by the Devil. God doesn’t want us to do as we please if it goes against his instructions but he knows this is difficult and can help us to have self-control if we ask him.</a:t>
            </a:r>
          </a:p>
        </p:txBody>
      </p:sp>
      <p:sp>
        <p:nvSpPr>
          <p:cNvPr id="7" name="Action Button: Go Home 6">
            <a:hlinkClick r:id="" action="ppaction://hlinkshowjump?jump=firstslide" highlightClick="1"/>
            <a:extLst>
              <a:ext uri="{FF2B5EF4-FFF2-40B4-BE49-F238E27FC236}">
                <a16:creationId xmlns:a16="http://schemas.microsoft.com/office/drawing/2014/main" id="{14F1849A-CE37-4D63-B62E-0DC3E3437F60}"/>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995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GENEROSITY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2677656"/>
          </a:xfrm>
          <a:prstGeom prst="rect">
            <a:avLst/>
          </a:prstGeom>
          <a:noFill/>
        </p:spPr>
        <p:txBody>
          <a:bodyPr wrap="square" rtlCol="0">
            <a:spAutoFit/>
          </a:bodyPr>
          <a:lstStyle/>
          <a:p>
            <a:pPr algn="ctr"/>
            <a:r>
              <a:rPr lang="en-GB" sz="2400" b="1" dirty="0"/>
              <a:t>Proverbs 22:9 “Generous people will be blessed, because they share their food with the poor.”</a:t>
            </a:r>
          </a:p>
          <a:p>
            <a:pPr algn="ctr"/>
            <a:endParaRPr lang="en-GB" sz="2400" b="1" dirty="0"/>
          </a:p>
          <a:p>
            <a:pPr algn="ctr"/>
            <a:r>
              <a:rPr lang="en-GB" sz="2400" dirty="0">
                <a:solidFill>
                  <a:schemeClr val="accent1"/>
                </a:solidFill>
              </a:rPr>
              <a:t>The Bible teaches us that money and material possessions should not be our priority – after all, they will pass away with us when we die. We should use what we have to help those who have less and God will bless those who are generous.</a:t>
            </a:r>
          </a:p>
        </p:txBody>
      </p:sp>
      <p:sp>
        <p:nvSpPr>
          <p:cNvPr id="7" name="Action Button: Go Home 6">
            <a:hlinkClick r:id="" action="ppaction://hlinkshowjump?jump=firstslide" highlightClick="1"/>
            <a:extLst>
              <a:ext uri="{FF2B5EF4-FFF2-40B4-BE49-F238E27FC236}">
                <a16:creationId xmlns:a16="http://schemas.microsoft.com/office/drawing/2014/main" id="{8AECE51D-E7A0-47BD-BE73-831C4F73A289}"/>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3688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OBEDIENCE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401236" cy="2677656"/>
          </a:xfrm>
          <a:prstGeom prst="rect">
            <a:avLst/>
          </a:prstGeom>
          <a:noFill/>
        </p:spPr>
        <p:txBody>
          <a:bodyPr wrap="square" rtlCol="0">
            <a:spAutoFit/>
          </a:bodyPr>
          <a:lstStyle/>
          <a:p>
            <a:pPr algn="ctr"/>
            <a:r>
              <a:rPr lang="en-GB" sz="2400" b="1" dirty="0"/>
              <a:t>John 14:15 “If you love me, keep my commands.”</a:t>
            </a:r>
          </a:p>
          <a:p>
            <a:pPr algn="ctr"/>
            <a:endParaRPr lang="en-GB" sz="2400" b="1" dirty="0"/>
          </a:p>
          <a:p>
            <a:pPr algn="ctr"/>
            <a:r>
              <a:rPr lang="en-GB" sz="2400" dirty="0">
                <a:solidFill>
                  <a:srgbClr val="FD9203"/>
                </a:solidFill>
              </a:rPr>
              <a:t>The Bible teaches us to be obedient to God’s laws and instructions – not because we are scared of what will happen otherwise, or because we are trying to win our way to Heaven, but because we </a:t>
            </a:r>
            <a:r>
              <a:rPr lang="en-GB" sz="2400" u="sng" dirty="0">
                <a:solidFill>
                  <a:srgbClr val="FD9203"/>
                </a:solidFill>
              </a:rPr>
              <a:t>love</a:t>
            </a:r>
            <a:r>
              <a:rPr lang="en-GB" sz="2400" dirty="0">
                <a:solidFill>
                  <a:srgbClr val="FD9203"/>
                </a:solidFill>
              </a:rPr>
              <a:t> God and want to please him. He knows what is best for us and he gives us laws for a reason.</a:t>
            </a:r>
          </a:p>
        </p:txBody>
      </p:sp>
      <p:sp>
        <p:nvSpPr>
          <p:cNvPr id="7" name="Action Button: Go Home 6">
            <a:hlinkClick r:id="" action="ppaction://hlinkshowjump?jump=firstslide" highlightClick="1"/>
            <a:extLst>
              <a:ext uri="{FF2B5EF4-FFF2-40B4-BE49-F238E27FC236}">
                <a16:creationId xmlns:a16="http://schemas.microsoft.com/office/drawing/2014/main" id="{18B40F6B-019D-457D-B04A-A11671A61C1D}"/>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2174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THANKFULNESS</a:t>
            </a:r>
            <a:endParaRPr lang="en-GB" sz="6000" b="1" dirty="0">
              <a:latin typeface="Gill Sans MT" panose="020B0502020104020203" pitchFamily="34" charset="0"/>
            </a:endParaRP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1 Thessalonians 5:18 "Give thanks in all circumstances; for this is the will of God in Christ Jesus for you."</a:t>
            </a:r>
          </a:p>
          <a:p>
            <a:pPr algn="ctr"/>
            <a:endParaRPr lang="en-GB" sz="2400" b="1" dirty="0"/>
          </a:p>
          <a:p>
            <a:pPr algn="ctr"/>
            <a:r>
              <a:rPr lang="en-GB" sz="2400" dirty="0">
                <a:solidFill>
                  <a:srgbClr val="00B050"/>
                </a:solidFill>
              </a:rPr>
              <a:t>Thankfulness is an important practice because it changes our whole outlook on life. The Bible doesn’t say we should only be thankful when things are going well, it says that we should be thankful in </a:t>
            </a:r>
            <a:r>
              <a:rPr lang="en-GB" sz="2400" i="1" dirty="0">
                <a:solidFill>
                  <a:srgbClr val="00B050"/>
                </a:solidFill>
              </a:rPr>
              <a:t>all</a:t>
            </a:r>
            <a:r>
              <a:rPr lang="en-GB" sz="2400" dirty="0">
                <a:solidFill>
                  <a:srgbClr val="00B050"/>
                </a:solidFill>
              </a:rPr>
              <a:t> circumstances. There are always things to be thankful for and this helps us to focus on the positive. </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DF146934-9115-46B9-9885-6B132E0C27CD}"/>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6695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SELF-AWARENESS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828799" y="2352582"/>
            <a:ext cx="8534401" cy="3046988"/>
          </a:xfrm>
          <a:prstGeom prst="rect">
            <a:avLst/>
          </a:prstGeom>
          <a:noFill/>
        </p:spPr>
        <p:txBody>
          <a:bodyPr wrap="square" rtlCol="0">
            <a:spAutoFit/>
          </a:bodyPr>
          <a:lstStyle/>
          <a:p>
            <a:pPr algn="ctr"/>
            <a:r>
              <a:rPr lang="en-GB" sz="2400" b="1" dirty="0"/>
              <a:t>Matthew 7:3</a:t>
            </a:r>
            <a:br>
              <a:rPr lang="en-GB" sz="2400" b="1" dirty="0"/>
            </a:br>
            <a:r>
              <a:rPr lang="en-GB" sz="2400" b="1" dirty="0"/>
              <a:t>“Why do you notice the little piece of dust in your friend’s eye, but you don’t notice the big piece of wood in your own eye?”</a:t>
            </a:r>
          </a:p>
          <a:p>
            <a:pPr algn="ctr"/>
            <a:endParaRPr lang="en-GB" sz="2400" b="1" dirty="0"/>
          </a:p>
          <a:p>
            <a:pPr algn="ctr"/>
            <a:r>
              <a:rPr lang="en-GB" sz="2400" dirty="0">
                <a:solidFill>
                  <a:srgbClr val="FB0303"/>
                </a:solidFill>
              </a:rPr>
              <a:t>This Bible verse is warning us against judging other people because we are no better than them. We need to be aware of our own flaws and failures so that we don’t become arrogant or judgemental towards others. God is judge, not us.</a:t>
            </a:r>
          </a:p>
        </p:txBody>
      </p:sp>
      <p:sp>
        <p:nvSpPr>
          <p:cNvPr id="7" name="Action Button: Go Home 6">
            <a:hlinkClick r:id="" action="ppaction://hlinkshowjump?jump=firstslide" highlightClick="1"/>
            <a:extLst>
              <a:ext uri="{FF2B5EF4-FFF2-40B4-BE49-F238E27FC236}">
                <a16:creationId xmlns:a16="http://schemas.microsoft.com/office/drawing/2014/main" id="{6FBDAC80-3F5F-4256-805F-9F6C7C17C051}"/>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217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REPENTANCE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401236" cy="2677656"/>
          </a:xfrm>
          <a:prstGeom prst="rect">
            <a:avLst/>
          </a:prstGeom>
          <a:noFill/>
        </p:spPr>
        <p:txBody>
          <a:bodyPr wrap="square" rtlCol="0">
            <a:spAutoFit/>
          </a:bodyPr>
          <a:lstStyle/>
          <a:p>
            <a:pPr algn="ctr"/>
            <a:r>
              <a:rPr lang="en-GB" sz="2400" b="1" dirty="0"/>
              <a:t>Revelation 3:19 “I correct and punish those whom I love. So be eager to do right, and change your hearts and lives.”</a:t>
            </a:r>
          </a:p>
          <a:p>
            <a:pPr algn="ctr"/>
            <a:endParaRPr lang="en-GB" sz="2400" b="1" dirty="0"/>
          </a:p>
          <a:p>
            <a:pPr algn="ctr"/>
            <a:r>
              <a:rPr lang="en-GB" sz="2400" dirty="0">
                <a:solidFill>
                  <a:srgbClr val="FD9203"/>
                </a:solidFill>
              </a:rPr>
              <a:t>Repentance is more than just saying sorry, it means actively turning away from sin. We show that we are sorry by changing our actions. God loves us and wants the best for us which is why he tells us not to do things which he knows will hurt us in the end.</a:t>
            </a:r>
          </a:p>
        </p:txBody>
      </p:sp>
      <p:sp>
        <p:nvSpPr>
          <p:cNvPr id="7" name="Action Button: Go Home 6">
            <a:hlinkClick r:id="" action="ppaction://hlinkshowjump?jump=firstslide" highlightClick="1"/>
            <a:extLst>
              <a:ext uri="{FF2B5EF4-FFF2-40B4-BE49-F238E27FC236}">
                <a16:creationId xmlns:a16="http://schemas.microsoft.com/office/drawing/2014/main" id="{8DE37880-F416-41AC-81D4-C6CEF5C9ADDD}"/>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8902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TRUTH</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139321"/>
          </a:xfrm>
          <a:prstGeom prst="rect">
            <a:avLst/>
          </a:prstGeom>
          <a:noFill/>
        </p:spPr>
        <p:txBody>
          <a:bodyPr wrap="square" rtlCol="0">
            <a:spAutoFit/>
          </a:bodyPr>
          <a:lstStyle/>
          <a:p>
            <a:pPr algn="ctr"/>
            <a:r>
              <a:rPr lang="en-GB" sz="2200" b="1" dirty="0"/>
              <a:t>Ephesians 4:25</a:t>
            </a:r>
            <a:br>
              <a:rPr lang="en-GB" sz="2200" b="1" dirty="0"/>
            </a:br>
            <a:r>
              <a:rPr lang="en-GB" sz="2200" b="1" dirty="0"/>
              <a:t>“Therefore each of you must put off falsehood and speak truthfully to your neighbour, for we are all members of one body.”</a:t>
            </a:r>
          </a:p>
          <a:p>
            <a:pPr algn="ctr"/>
            <a:endParaRPr lang="en-GB" sz="2200" b="1" dirty="0"/>
          </a:p>
          <a:p>
            <a:pPr algn="ctr"/>
            <a:r>
              <a:rPr lang="en-GB" sz="2200" dirty="0">
                <a:solidFill>
                  <a:srgbClr val="7030A0"/>
                </a:solidFill>
              </a:rPr>
              <a:t>The Bible says that lying is a sin and that being truthful is very important. Lying traps us, that’s why we have the phrase ‘a web of lies’, but truth </a:t>
            </a:r>
            <a:r>
              <a:rPr lang="en-GB" sz="2200" u="sng" dirty="0">
                <a:solidFill>
                  <a:srgbClr val="7030A0"/>
                </a:solidFill>
              </a:rPr>
              <a:t>frees</a:t>
            </a:r>
            <a:r>
              <a:rPr lang="en-GB" sz="2200" dirty="0">
                <a:solidFill>
                  <a:srgbClr val="7030A0"/>
                </a:solidFill>
              </a:rPr>
              <a:t> us from this. Jesus also says that the truth sets us free – and here he is talking about the truth about who God is and how he has freed us from sin. </a:t>
            </a:r>
          </a:p>
        </p:txBody>
      </p:sp>
      <p:sp>
        <p:nvSpPr>
          <p:cNvPr id="7" name="Action Button: Go Home 6">
            <a:hlinkClick r:id="" action="ppaction://hlinkshowjump?jump=firstslide" highlightClick="1"/>
            <a:extLst>
              <a:ext uri="{FF2B5EF4-FFF2-40B4-BE49-F238E27FC236}">
                <a16:creationId xmlns:a16="http://schemas.microsoft.com/office/drawing/2014/main" id="{826033FF-1584-4844-8931-6947550DEFE2}"/>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0751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HOPE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Revelation 21:4 “He will wipe away every tear from their eyes, and there will be no more death, sadness, crying, or pain, because all the old ways are gone.”</a:t>
            </a:r>
          </a:p>
          <a:p>
            <a:pPr algn="ctr"/>
            <a:endParaRPr lang="en-GB" sz="2400" b="1" dirty="0"/>
          </a:p>
          <a:p>
            <a:pPr algn="ctr"/>
            <a:r>
              <a:rPr lang="en-GB" sz="2400" dirty="0">
                <a:solidFill>
                  <a:srgbClr val="FD0B50"/>
                </a:solidFill>
              </a:rPr>
              <a:t>Whatever our circumstances, the Bible teaches that we can always have hope in God because the struggles of this life are not all there is. Christians believe that one day Jesus will return and there will be an end to suffering forever.</a:t>
            </a:r>
          </a:p>
        </p:txBody>
      </p:sp>
      <p:sp>
        <p:nvSpPr>
          <p:cNvPr id="7" name="Action Button: Go Home 6">
            <a:hlinkClick r:id="" action="ppaction://hlinkshowjump?jump=firstslide" highlightClick="1"/>
            <a:extLst>
              <a:ext uri="{FF2B5EF4-FFF2-40B4-BE49-F238E27FC236}">
                <a16:creationId xmlns:a16="http://schemas.microsoft.com/office/drawing/2014/main" id="{3309A8DF-9A51-4257-AA18-90C892F3A7C3}"/>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5486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GRACE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65725" cy="3277820"/>
          </a:xfrm>
          <a:prstGeom prst="rect">
            <a:avLst/>
          </a:prstGeom>
          <a:noFill/>
        </p:spPr>
        <p:txBody>
          <a:bodyPr wrap="square" rtlCol="0">
            <a:spAutoFit/>
          </a:bodyPr>
          <a:lstStyle/>
          <a:p>
            <a:pPr algn="ctr"/>
            <a:r>
              <a:rPr lang="en-GB" sz="2300" b="1" dirty="0"/>
              <a:t>Ephesians 2:8-9 “For it is by grace you have been saved, through faith – and this is not from yourselves, it is the gift of God – not by works, so that no one can boast.”</a:t>
            </a:r>
          </a:p>
          <a:p>
            <a:pPr algn="ctr"/>
            <a:endParaRPr lang="en-GB" sz="2300" b="1" dirty="0"/>
          </a:p>
          <a:p>
            <a:pPr algn="ctr"/>
            <a:r>
              <a:rPr lang="en-GB" sz="2300" dirty="0">
                <a:solidFill>
                  <a:schemeClr val="accent1"/>
                </a:solidFill>
              </a:rPr>
              <a:t>Grace is like a free gift – it is when we get something we don’t deserve, like the blessings and </a:t>
            </a:r>
            <a:r>
              <a:rPr lang="en-GB" sz="2300" u="sng" dirty="0">
                <a:solidFill>
                  <a:schemeClr val="accent1"/>
                </a:solidFill>
              </a:rPr>
              <a:t>freedom</a:t>
            </a:r>
            <a:r>
              <a:rPr lang="en-GB" sz="2300" dirty="0">
                <a:solidFill>
                  <a:schemeClr val="accent1"/>
                </a:solidFill>
              </a:rPr>
              <a:t> that God gave to humanity even though they didn’t deserve it. We can’t boast about these blessings because we have done nothing to earn them, it is a grace gift given freely out of God’s love.</a:t>
            </a:r>
          </a:p>
        </p:txBody>
      </p:sp>
      <p:sp>
        <p:nvSpPr>
          <p:cNvPr id="7" name="Action Button: Go Home 6">
            <a:hlinkClick r:id="" action="ppaction://hlinkshowjump?jump=firstslide" highlightClick="1"/>
            <a:extLst>
              <a:ext uri="{FF2B5EF4-FFF2-40B4-BE49-F238E27FC236}">
                <a16:creationId xmlns:a16="http://schemas.microsoft.com/office/drawing/2014/main" id="{D2E9BAC3-20C7-4212-B4CE-120725DFE42E}"/>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07167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MERCY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401236" cy="2677656"/>
          </a:xfrm>
          <a:prstGeom prst="rect">
            <a:avLst/>
          </a:prstGeom>
          <a:noFill/>
        </p:spPr>
        <p:txBody>
          <a:bodyPr wrap="square" rtlCol="0">
            <a:spAutoFit/>
          </a:bodyPr>
          <a:lstStyle/>
          <a:p>
            <a:pPr algn="ctr"/>
            <a:r>
              <a:rPr lang="en-GB" sz="2400" b="1" dirty="0"/>
              <a:t>Romans 5:8 “But God demonstrates his own love for us in this: While we were still sinners, Christ died for us.”</a:t>
            </a:r>
          </a:p>
          <a:p>
            <a:pPr algn="ctr"/>
            <a:endParaRPr lang="en-GB" sz="2400" b="1" dirty="0"/>
          </a:p>
          <a:p>
            <a:pPr algn="ctr"/>
            <a:r>
              <a:rPr lang="en-GB" sz="2400" dirty="0">
                <a:solidFill>
                  <a:srgbClr val="FD9203"/>
                </a:solidFill>
              </a:rPr>
              <a:t>Mercy is when we don’t get the punishment we deserve. God is merciful towards us because, even though humanity was sinful and deserved punishment and death, Jesus stood in our place so that we didn’t have to receive this punishment.</a:t>
            </a:r>
          </a:p>
        </p:txBody>
      </p:sp>
      <p:sp>
        <p:nvSpPr>
          <p:cNvPr id="7" name="Action Button: Go Home 6">
            <a:hlinkClick r:id="" action="ppaction://hlinkshowjump?jump=firstslide" highlightClick="1"/>
            <a:extLst>
              <a:ext uri="{FF2B5EF4-FFF2-40B4-BE49-F238E27FC236}">
                <a16:creationId xmlns:a16="http://schemas.microsoft.com/office/drawing/2014/main" id="{009591D6-3B78-422E-B34C-32A32724E991}"/>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96005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JUSTICE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441359"/>
            <a:ext cx="8327255" cy="2800767"/>
          </a:xfrm>
          <a:prstGeom prst="rect">
            <a:avLst/>
          </a:prstGeom>
          <a:noFill/>
        </p:spPr>
        <p:txBody>
          <a:bodyPr wrap="square" rtlCol="0">
            <a:spAutoFit/>
          </a:bodyPr>
          <a:lstStyle/>
          <a:p>
            <a:pPr algn="ctr"/>
            <a:r>
              <a:rPr lang="en-GB" sz="2200" b="1" dirty="0"/>
              <a:t>Psalm 106:3</a:t>
            </a:r>
            <a:br>
              <a:rPr lang="en-GB" sz="2200" b="1" dirty="0"/>
            </a:br>
            <a:r>
              <a:rPr lang="en-GB" sz="2200" b="1" dirty="0"/>
              <a:t>“Blessed are those who act justly, who always do what is right.”</a:t>
            </a:r>
          </a:p>
          <a:p>
            <a:pPr algn="ctr"/>
            <a:endParaRPr lang="en-GB" sz="2200" b="1" dirty="0"/>
          </a:p>
          <a:p>
            <a:pPr algn="ctr"/>
            <a:r>
              <a:rPr lang="en-GB" sz="2200" dirty="0">
                <a:solidFill>
                  <a:srgbClr val="00B050"/>
                </a:solidFill>
              </a:rPr>
              <a:t>Justice means that wrongdoing is punished and goodness is rewarded fairly. God loves justice which is why he couldn’t just ignore the sin of humanity, but he is also </a:t>
            </a:r>
            <a:r>
              <a:rPr lang="en-GB" sz="2200" u="sng" dirty="0">
                <a:solidFill>
                  <a:srgbClr val="00B050"/>
                </a:solidFill>
              </a:rPr>
              <a:t>gracious</a:t>
            </a:r>
            <a:r>
              <a:rPr lang="en-GB" sz="2200" dirty="0">
                <a:solidFill>
                  <a:srgbClr val="00B050"/>
                </a:solidFill>
              </a:rPr>
              <a:t> and doesn’t want to punish his children, which is why he sent Jesus. We should be careful not to judge others and trust that God will bring justice for wrongdoing in his time.</a:t>
            </a:r>
            <a:endParaRPr lang="en-GB" sz="22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5375B234-81E9-4503-98A9-F9380944F6B5}"/>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07802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SERVANTHOOD</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Mark 10:44-45 “Whoever wants to become the first among you must serve all of you like a slave. In the same way, the Son of Man did not come to be served. He came to serve others and to give his life as a ransom for many people.”</a:t>
            </a:r>
          </a:p>
          <a:p>
            <a:pPr algn="ctr"/>
            <a:endParaRPr lang="en-GB" sz="2400" b="1" dirty="0"/>
          </a:p>
          <a:p>
            <a:pPr algn="ctr"/>
            <a:r>
              <a:rPr lang="en-GB" sz="2400" dirty="0">
                <a:solidFill>
                  <a:srgbClr val="FB0303"/>
                </a:solidFill>
              </a:rPr>
              <a:t>Jesus models to us that the way we become great in God’s kingdom is not through power or riches, but through serving others and putting their needs before our own.</a:t>
            </a:r>
          </a:p>
        </p:txBody>
      </p:sp>
      <p:sp>
        <p:nvSpPr>
          <p:cNvPr id="7" name="Action Button: Go Home 6">
            <a:hlinkClick r:id="" action="ppaction://hlinkshowjump?jump=firstslide" highlightClick="1"/>
            <a:extLst>
              <a:ext uri="{FF2B5EF4-FFF2-40B4-BE49-F238E27FC236}">
                <a16:creationId xmlns:a16="http://schemas.microsoft.com/office/drawing/2014/main" id="{A6919B07-F720-4CB8-AB4D-47FFDE8522B5}"/>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2012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GENTLENESS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601157"/>
            <a:ext cx="8327255" cy="2308324"/>
          </a:xfrm>
          <a:prstGeom prst="rect">
            <a:avLst/>
          </a:prstGeom>
          <a:noFill/>
        </p:spPr>
        <p:txBody>
          <a:bodyPr wrap="square" rtlCol="0">
            <a:spAutoFit/>
          </a:bodyPr>
          <a:lstStyle/>
          <a:p>
            <a:pPr algn="ctr"/>
            <a:r>
              <a:rPr lang="en-GB" sz="2400" b="1" dirty="0"/>
              <a:t>Proverbs 15:1 “A gentle answer will calm a person’s anger,</a:t>
            </a:r>
          </a:p>
          <a:p>
            <a:pPr algn="ctr"/>
            <a:r>
              <a:rPr lang="en-GB" sz="2400" b="1" dirty="0"/>
              <a:t>    but an unkind answer will cause more anger.”</a:t>
            </a:r>
          </a:p>
          <a:p>
            <a:pPr algn="ctr"/>
            <a:endParaRPr lang="en-GB" sz="2400" b="1" dirty="0"/>
          </a:p>
          <a:p>
            <a:pPr algn="ctr"/>
            <a:r>
              <a:rPr lang="en-GB" sz="2400" dirty="0">
                <a:solidFill>
                  <a:srgbClr val="7030A0"/>
                </a:solidFill>
              </a:rPr>
              <a:t>Just as God is gentle with us even though we hurt him and disobey him all the time, we should be gentle with others because this is the best way to bring </a:t>
            </a:r>
            <a:r>
              <a:rPr lang="en-GB" sz="2400" u="sng" dirty="0">
                <a:solidFill>
                  <a:srgbClr val="7030A0"/>
                </a:solidFill>
              </a:rPr>
              <a:t>peace</a:t>
            </a:r>
            <a:r>
              <a:rPr lang="en-GB" sz="2400" dirty="0">
                <a:solidFill>
                  <a:srgbClr val="7030A0"/>
                </a:solidFill>
              </a:rPr>
              <a:t> and </a:t>
            </a:r>
            <a:r>
              <a:rPr lang="en-GB" sz="2400" u="sng" dirty="0">
                <a:solidFill>
                  <a:srgbClr val="7030A0"/>
                </a:solidFill>
              </a:rPr>
              <a:t>reconciliation</a:t>
            </a:r>
            <a:r>
              <a:rPr lang="en-GB" sz="2400" dirty="0">
                <a:solidFill>
                  <a:srgbClr val="7030A0"/>
                </a:solidFill>
              </a:rPr>
              <a:t>.</a:t>
            </a:r>
          </a:p>
        </p:txBody>
      </p:sp>
      <p:sp>
        <p:nvSpPr>
          <p:cNvPr id="7" name="Action Button: Go Home 6">
            <a:hlinkClick r:id="" action="ppaction://hlinkshowjump?jump=firstslide" highlightClick="1"/>
            <a:extLst>
              <a:ext uri="{FF2B5EF4-FFF2-40B4-BE49-F238E27FC236}">
                <a16:creationId xmlns:a16="http://schemas.microsoft.com/office/drawing/2014/main" id="{BDC52D04-0EFD-4010-A047-080990E9C066}"/>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5372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UNITY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537872"/>
            <a:ext cx="8327255" cy="2677656"/>
          </a:xfrm>
          <a:prstGeom prst="rect">
            <a:avLst/>
          </a:prstGeom>
          <a:noFill/>
        </p:spPr>
        <p:txBody>
          <a:bodyPr wrap="square" rtlCol="0">
            <a:spAutoFit/>
          </a:bodyPr>
          <a:lstStyle/>
          <a:p>
            <a:pPr algn="ctr"/>
            <a:r>
              <a:rPr lang="en-GB" sz="2400" b="1" dirty="0"/>
              <a:t>2 Corinthians 13:11 “Encourage one another, be of one mind, live in peace. And the God of love and peace will be with you.”</a:t>
            </a:r>
          </a:p>
          <a:p>
            <a:pPr algn="ctr"/>
            <a:endParaRPr lang="en-GB" sz="2400" b="1" dirty="0"/>
          </a:p>
          <a:p>
            <a:pPr algn="ctr"/>
            <a:r>
              <a:rPr lang="en-GB" sz="2400" dirty="0">
                <a:solidFill>
                  <a:srgbClr val="FD0B50"/>
                </a:solidFill>
              </a:rPr>
              <a:t>The Bible teaches that Christians are all united through Christ. It uses the metaphor of being ‘one body’ and calls us brothers and sisters. If we are divided we cannot be effective, but if we are united in </a:t>
            </a:r>
            <a:r>
              <a:rPr lang="en-GB" sz="2400" u="sng" dirty="0">
                <a:solidFill>
                  <a:srgbClr val="FD0B50"/>
                </a:solidFill>
              </a:rPr>
              <a:t>love</a:t>
            </a:r>
            <a:r>
              <a:rPr lang="en-GB" sz="2400" dirty="0">
                <a:solidFill>
                  <a:srgbClr val="FD0B50"/>
                </a:solidFill>
              </a:rPr>
              <a:t> and purpose, we are strong.</a:t>
            </a:r>
          </a:p>
        </p:txBody>
      </p:sp>
      <p:sp>
        <p:nvSpPr>
          <p:cNvPr id="7" name="Action Button: Go Home 6">
            <a:hlinkClick r:id="" action="ppaction://hlinkshowjump?jump=firstslide" highlightClick="1"/>
            <a:extLst>
              <a:ext uri="{FF2B5EF4-FFF2-40B4-BE49-F238E27FC236}">
                <a16:creationId xmlns:a16="http://schemas.microsoft.com/office/drawing/2014/main" id="{E1DD5667-A72E-4A4E-B216-A79A4851F033}"/>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43151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INTEGRITY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139321"/>
          </a:xfrm>
          <a:prstGeom prst="rect">
            <a:avLst/>
          </a:prstGeom>
          <a:noFill/>
        </p:spPr>
        <p:txBody>
          <a:bodyPr wrap="square" rtlCol="0">
            <a:spAutoFit/>
          </a:bodyPr>
          <a:lstStyle/>
          <a:p>
            <a:pPr algn="ctr"/>
            <a:r>
              <a:rPr lang="en-GB" sz="2200" b="1" dirty="0"/>
              <a:t>Titus 2:7-8 “In everything set them an example by doing what is good. In your teaching show integrity, seriousness and soundness of speech that cannot be condemned, so that those who oppose you may be ashamed because they have nothing bad to say about us.”</a:t>
            </a:r>
          </a:p>
          <a:p>
            <a:pPr algn="ctr"/>
            <a:endParaRPr lang="en-GB" sz="2200" b="1" dirty="0"/>
          </a:p>
          <a:p>
            <a:pPr algn="ctr"/>
            <a:r>
              <a:rPr lang="en-GB" sz="2200" dirty="0">
                <a:solidFill>
                  <a:schemeClr val="accent1"/>
                </a:solidFill>
              </a:rPr>
              <a:t>Integrity is about making sure that your words, thoughts and actions match up. It is the opposite of hypocrisy. God doesn’t just want us to ‘act good’ or ‘say the right thing’, he wants us to be genuinely good, even when no one is looking.</a:t>
            </a:r>
          </a:p>
        </p:txBody>
      </p:sp>
      <p:sp>
        <p:nvSpPr>
          <p:cNvPr id="7" name="Action Button: Go Home 6">
            <a:hlinkClick r:id="" action="ppaction://hlinkshowjump?jump=firstslide" highlightClick="1"/>
            <a:extLst>
              <a:ext uri="{FF2B5EF4-FFF2-40B4-BE49-F238E27FC236}">
                <a16:creationId xmlns:a16="http://schemas.microsoft.com/office/drawing/2014/main" id="{55FF9740-FB10-42B2-B755-3876B1F293A4}"/>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2706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HOLINESS</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401236" cy="3046988"/>
          </a:xfrm>
          <a:prstGeom prst="rect">
            <a:avLst/>
          </a:prstGeom>
          <a:noFill/>
        </p:spPr>
        <p:txBody>
          <a:bodyPr wrap="square" rtlCol="0">
            <a:spAutoFit/>
          </a:bodyPr>
          <a:lstStyle/>
          <a:p>
            <a:pPr algn="ctr"/>
            <a:r>
              <a:rPr lang="en-GB" sz="2400" b="1" dirty="0"/>
              <a:t>Leviticus 20:26</a:t>
            </a:r>
            <a:br>
              <a:rPr lang="en-GB" sz="2400" b="1" dirty="0"/>
            </a:br>
            <a:r>
              <a:rPr lang="en-GB" sz="2400" b="1" dirty="0"/>
              <a:t>“So you must be holy to me because I, the Lord, am holy, and I have set you apart from other people to be my own.”</a:t>
            </a:r>
          </a:p>
          <a:p>
            <a:pPr algn="ctr"/>
            <a:endParaRPr lang="en-GB" sz="2400" b="1" dirty="0"/>
          </a:p>
          <a:p>
            <a:pPr algn="ctr"/>
            <a:r>
              <a:rPr lang="en-GB" sz="2400" dirty="0">
                <a:solidFill>
                  <a:srgbClr val="FD9203"/>
                </a:solidFill>
              </a:rPr>
              <a:t>Being holy means to be ‘set apart’ and perfect or pure. God is called the Holy One and he calls us to be holy too. But we are flawed and sinful, so we cannot make ourselves holy. God makes us holy through Jesus and through our belief in him.</a:t>
            </a:r>
          </a:p>
        </p:txBody>
      </p:sp>
      <p:sp>
        <p:nvSpPr>
          <p:cNvPr id="7" name="Action Button: Go Home 6">
            <a:hlinkClick r:id="" action="ppaction://hlinkshowjump?jump=firstslide" highlightClick="1"/>
            <a:extLst>
              <a:ext uri="{FF2B5EF4-FFF2-40B4-BE49-F238E27FC236}">
                <a16:creationId xmlns:a16="http://schemas.microsoft.com/office/drawing/2014/main" id="{DF3D915B-683B-42FD-AD0D-02BE99AC5CD2}"/>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641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FREEDOM</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2 Corinthians 3:17</a:t>
            </a:r>
            <a:br>
              <a:rPr lang="en-GB" sz="2400" b="1" dirty="0"/>
            </a:br>
            <a:r>
              <a:rPr lang="en-GB" sz="2400" b="1" dirty="0"/>
              <a:t>“Where the Spirit of the Lord is, there is freedom.”</a:t>
            </a:r>
          </a:p>
          <a:p>
            <a:pPr algn="ctr"/>
            <a:endParaRPr lang="en-GB" sz="2400" b="1" dirty="0"/>
          </a:p>
          <a:p>
            <a:pPr algn="ctr"/>
            <a:r>
              <a:rPr lang="en-GB" sz="2400" dirty="0">
                <a:solidFill>
                  <a:srgbClr val="00B050"/>
                </a:solidFill>
              </a:rPr>
              <a:t>Being a Christian is all about having freedom! Freedom to be ourselves, freedom to get it wrong, freedom to stand out from the crowd and, most importantly, freedom from sin – not because we strive to be perfect, but because Jesus has freed us from the consequences of sin (death) through his </a:t>
            </a:r>
            <a:r>
              <a:rPr lang="en-GB" sz="2400" u="sng" dirty="0">
                <a:solidFill>
                  <a:srgbClr val="00B050"/>
                </a:solidFill>
              </a:rPr>
              <a:t>sacrifice</a:t>
            </a:r>
            <a:r>
              <a:rPr lang="en-GB" sz="2400" dirty="0">
                <a:solidFill>
                  <a:srgbClr val="00B050"/>
                </a:solidFill>
              </a:rPr>
              <a:t> on the cross.</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37BC4E36-FBC2-449D-B104-852420576D21}"/>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1037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REDEMPTION</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Isaiah 44:22 “I have swept away your sins like a big cloud; I have removed your sins like a cloud that disappears into the air. Come back to me because I saved you.”</a:t>
            </a:r>
          </a:p>
          <a:p>
            <a:pPr algn="ctr"/>
            <a:endParaRPr lang="en-GB" sz="2400" b="1" dirty="0"/>
          </a:p>
          <a:p>
            <a:pPr algn="ctr"/>
            <a:r>
              <a:rPr lang="en-GB" sz="2400" dirty="0">
                <a:solidFill>
                  <a:srgbClr val="00B050"/>
                </a:solidFill>
              </a:rPr>
              <a:t>Redemption means being saved from sin and evil. God redeemed us through Jesus’ death on the cross – he took away our sins which lead to death and instead brought us the gift of life through Jesus’ resurrection. </a:t>
            </a:r>
            <a:endParaRPr lang="en-GB" sz="2400" dirty="0">
              <a:solidFill>
                <a:schemeClr val="accent1"/>
              </a:solidFill>
            </a:endParaRPr>
          </a:p>
        </p:txBody>
      </p:sp>
      <p:sp>
        <p:nvSpPr>
          <p:cNvPr id="7" name="Action Button: Go Home 6">
            <a:hlinkClick r:id="" action="ppaction://hlinkshowjump?jump=firstslide" highlightClick="1"/>
            <a:extLst>
              <a:ext uri="{FF2B5EF4-FFF2-40B4-BE49-F238E27FC236}">
                <a16:creationId xmlns:a16="http://schemas.microsoft.com/office/drawing/2014/main" id="{AED74003-3E37-4F2C-BF6D-47BBD4B00E9A}"/>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431122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DEVOTION</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Luke 16:13 “No servant can serve two masters, for either he will hate the one and love the other, or he will be devoted to the one and despise the other.”</a:t>
            </a:r>
          </a:p>
          <a:p>
            <a:pPr algn="ctr"/>
            <a:endParaRPr lang="en-GB" sz="2400" b="1" dirty="0"/>
          </a:p>
          <a:p>
            <a:pPr algn="ctr"/>
            <a:r>
              <a:rPr lang="en-GB" sz="2400" dirty="0">
                <a:solidFill>
                  <a:srgbClr val="FB0303"/>
                </a:solidFill>
              </a:rPr>
              <a:t>God commands us not to have any other gods or idols (things which we prioritise over God). Christians believe in one God. He wants us to be devoted to him, to </a:t>
            </a:r>
            <a:r>
              <a:rPr lang="en-GB" sz="2400" u="sng" dirty="0">
                <a:solidFill>
                  <a:srgbClr val="FB0303"/>
                </a:solidFill>
              </a:rPr>
              <a:t>love</a:t>
            </a:r>
            <a:r>
              <a:rPr lang="en-GB" sz="2400" dirty="0">
                <a:solidFill>
                  <a:srgbClr val="FB0303"/>
                </a:solidFill>
              </a:rPr>
              <a:t> him fully and to not be divided with our attention or priorities. </a:t>
            </a:r>
          </a:p>
        </p:txBody>
      </p:sp>
      <p:sp>
        <p:nvSpPr>
          <p:cNvPr id="7" name="Action Button: Go Home 6">
            <a:hlinkClick r:id="" action="ppaction://hlinkshowjump?jump=firstslide" highlightClick="1"/>
            <a:extLst>
              <a:ext uri="{FF2B5EF4-FFF2-40B4-BE49-F238E27FC236}">
                <a16:creationId xmlns:a16="http://schemas.microsoft.com/office/drawing/2014/main" id="{A6919B07-F720-4CB8-AB4D-47FFDE8522B5}"/>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023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B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B03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latin typeface="Gill Sans MT" panose="020B0502020104020203" pitchFamily="34" charset="0"/>
              </a:rPr>
              <a:t>RECONCILIATION</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Hebrews 12:14 “Make every effort to live in peace with everyone.”</a:t>
            </a:r>
          </a:p>
          <a:p>
            <a:pPr algn="ctr"/>
            <a:endParaRPr lang="en-GB" sz="2400" b="1" dirty="0"/>
          </a:p>
          <a:p>
            <a:pPr algn="ctr"/>
            <a:r>
              <a:rPr lang="en-GB" sz="2400" dirty="0">
                <a:solidFill>
                  <a:srgbClr val="FB0303"/>
                </a:solidFill>
              </a:rPr>
              <a:t>Reconciliation means fixing a relationship that has broken – bringing two people back together. It takes hard work from both people and sometimes ‘living in </a:t>
            </a:r>
            <a:r>
              <a:rPr lang="en-GB" sz="2400" u="sng" dirty="0">
                <a:solidFill>
                  <a:srgbClr val="FB0303"/>
                </a:solidFill>
              </a:rPr>
              <a:t>peace</a:t>
            </a:r>
            <a:r>
              <a:rPr lang="en-GB" sz="2400" dirty="0">
                <a:solidFill>
                  <a:srgbClr val="FB0303"/>
                </a:solidFill>
              </a:rPr>
              <a:t> with everyone’ means making sacrifices, just like when God sacrificed his son in order to fix his relationship with humanity and live in peace with us.</a:t>
            </a:r>
          </a:p>
        </p:txBody>
      </p:sp>
      <p:sp>
        <p:nvSpPr>
          <p:cNvPr id="7" name="Action Button: Go Home 6">
            <a:hlinkClick r:id="" action="ppaction://hlinkshowjump?jump=firstslide" highlightClick="1"/>
            <a:extLst>
              <a:ext uri="{FF2B5EF4-FFF2-40B4-BE49-F238E27FC236}">
                <a16:creationId xmlns:a16="http://schemas.microsoft.com/office/drawing/2014/main" id="{09016BC5-9EE0-4468-9299-3F8A3D8C5481}"/>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1075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DIVERSITY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139321"/>
          </a:xfrm>
          <a:prstGeom prst="rect">
            <a:avLst/>
          </a:prstGeom>
          <a:noFill/>
        </p:spPr>
        <p:txBody>
          <a:bodyPr wrap="square" rtlCol="0">
            <a:spAutoFit/>
          </a:bodyPr>
          <a:lstStyle/>
          <a:p>
            <a:pPr algn="ctr"/>
            <a:r>
              <a:rPr lang="en-GB" sz="2200" b="1" dirty="0"/>
              <a:t>1 Corinthians 12:18,19,27 “If each part of the body were the same part, there would be no body. But truly God put all the parts, each one of them, in the body as he wanted them…Together you are the body of Christ, and each one of you is a part of that body.”</a:t>
            </a:r>
          </a:p>
          <a:p>
            <a:pPr algn="ctr"/>
            <a:endParaRPr lang="en-GB" sz="2200" b="1" dirty="0"/>
          </a:p>
          <a:p>
            <a:pPr algn="ctr"/>
            <a:r>
              <a:rPr lang="en-GB" sz="2200" dirty="0">
                <a:solidFill>
                  <a:srgbClr val="7030A0"/>
                </a:solidFill>
              </a:rPr>
              <a:t>This passage is talking about how we all have different skills, interests and purposes and that is exactly how God created it to be. We are all part of the same </a:t>
            </a:r>
            <a:r>
              <a:rPr lang="en-GB" sz="2200" u="sng" dirty="0">
                <a:solidFill>
                  <a:srgbClr val="7030A0"/>
                </a:solidFill>
              </a:rPr>
              <a:t>family</a:t>
            </a:r>
            <a:r>
              <a:rPr lang="en-GB" sz="2200" dirty="0">
                <a:solidFill>
                  <a:srgbClr val="7030A0"/>
                </a:solidFill>
              </a:rPr>
              <a:t> of God but the diversity amongst us is what makes us amazing!</a:t>
            </a:r>
          </a:p>
        </p:txBody>
      </p:sp>
      <p:sp>
        <p:nvSpPr>
          <p:cNvPr id="7" name="Action Button: Go Home 6">
            <a:hlinkClick r:id="" action="ppaction://hlinkshowjump?jump=firstslide" highlightClick="1"/>
            <a:extLst>
              <a:ext uri="{FF2B5EF4-FFF2-40B4-BE49-F238E27FC236}">
                <a16:creationId xmlns:a16="http://schemas.microsoft.com/office/drawing/2014/main" id="{658A4510-563B-4A3C-8D30-18E3AC946013}"/>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801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0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0B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HOSPITALITY</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Romans 12:13 “Share with the Lord’s people who are in need. Practice hospitality.”</a:t>
            </a:r>
          </a:p>
          <a:p>
            <a:pPr algn="ctr"/>
            <a:endParaRPr lang="en-GB" sz="2400" b="1" dirty="0"/>
          </a:p>
          <a:p>
            <a:pPr algn="ctr"/>
            <a:r>
              <a:rPr lang="en-GB" sz="2400" dirty="0">
                <a:solidFill>
                  <a:srgbClr val="FD0B50"/>
                </a:solidFill>
              </a:rPr>
              <a:t>Hospitality means making other people feel welcome, safe and included. God welcomes people from all backgrounds into his Kingdom and we should follow this example by practising hospitality with everyone we meet, especially those who are feeling excluded.</a:t>
            </a:r>
          </a:p>
        </p:txBody>
      </p:sp>
      <p:sp>
        <p:nvSpPr>
          <p:cNvPr id="7" name="Action Button: Go Home 6">
            <a:hlinkClick r:id="" action="ppaction://hlinkshowjump?jump=firstslide" highlightClick="1"/>
            <a:extLst>
              <a:ext uri="{FF2B5EF4-FFF2-40B4-BE49-F238E27FC236}">
                <a16:creationId xmlns:a16="http://schemas.microsoft.com/office/drawing/2014/main" id="{6F13533D-7D39-4153-8A86-08A5027344A0}"/>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291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LOVE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327255" cy="3046988"/>
          </a:xfrm>
          <a:prstGeom prst="rect">
            <a:avLst/>
          </a:prstGeom>
          <a:noFill/>
        </p:spPr>
        <p:txBody>
          <a:bodyPr wrap="square" rtlCol="0">
            <a:spAutoFit/>
          </a:bodyPr>
          <a:lstStyle/>
          <a:p>
            <a:pPr algn="ctr"/>
            <a:r>
              <a:rPr lang="en-GB" sz="2400" b="1" dirty="0"/>
              <a:t>1 John 4:16 “God is love. Those who live in love live in God, and God lives in them.”</a:t>
            </a:r>
          </a:p>
          <a:p>
            <a:pPr algn="ctr"/>
            <a:endParaRPr lang="en-GB" sz="2400" b="1" dirty="0"/>
          </a:p>
          <a:p>
            <a:pPr algn="ctr"/>
            <a:r>
              <a:rPr lang="en-GB" sz="2400" dirty="0">
                <a:solidFill>
                  <a:schemeClr val="accent1"/>
                </a:solidFill>
              </a:rPr>
              <a:t>Love is such an important Christian theme that the Bible has multiple words for it! God says we should show our love for others through our actions and remember that God has set the perfect example of how to love. His love for us is never ending, never failing and unconditional.</a:t>
            </a:r>
          </a:p>
        </p:txBody>
      </p:sp>
      <p:sp>
        <p:nvSpPr>
          <p:cNvPr id="7" name="Action Button: Go Home 6">
            <a:hlinkClick r:id="" action="ppaction://hlinkshowjump?jump=firstslide" highlightClick="1"/>
            <a:extLst>
              <a:ext uri="{FF2B5EF4-FFF2-40B4-BE49-F238E27FC236}">
                <a16:creationId xmlns:a16="http://schemas.microsoft.com/office/drawing/2014/main" id="{1C3A592E-62D2-4A59-AD86-754764789E67}"/>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4301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E248CF9-657B-44AD-80AC-5AFC780558A2}"/>
              </a:ext>
            </a:extLst>
          </p:cNvPr>
          <p:cNvSpPr/>
          <p:nvPr/>
        </p:nvSpPr>
        <p:spPr>
          <a:xfrm>
            <a:off x="1364202" y="967665"/>
            <a:ext cx="9463596" cy="4918229"/>
          </a:xfrm>
          <a:prstGeom prst="roundRect">
            <a:avLst>
              <a:gd name="adj" fmla="val 6559"/>
            </a:avLst>
          </a:prstGeom>
          <a:noFill/>
          <a:ln w="76200">
            <a:solidFill>
              <a:srgbClr val="FD9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9E65142-81D0-4559-AE38-3CA0B85AE685}"/>
              </a:ext>
            </a:extLst>
          </p:cNvPr>
          <p:cNvSpPr/>
          <p:nvPr/>
        </p:nvSpPr>
        <p:spPr>
          <a:xfrm>
            <a:off x="905522" y="560434"/>
            <a:ext cx="6782539" cy="1570207"/>
          </a:xfrm>
          <a:prstGeom prst="roundRect">
            <a:avLst/>
          </a:prstGeom>
          <a:solidFill>
            <a:srgbClr val="FD920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latin typeface="Gill Sans MT" panose="020B0502020104020203" pitchFamily="34" charset="0"/>
              </a:rPr>
              <a:t>REVERENCE</a:t>
            </a:r>
          </a:p>
        </p:txBody>
      </p:sp>
      <p:sp>
        <p:nvSpPr>
          <p:cNvPr id="6" name="TextBox 5">
            <a:extLst>
              <a:ext uri="{FF2B5EF4-FFF2-40B4-BE49-F238E27FC236}">
                <a16:creationId xmlns:a16="http://schemas.microsoft.com/office/drawing/2014/main" id="{8C628D4E-47C3-4251-BEC5-5F6C15B90AF2}"/>
              </a:ext>
            </a:extLst>
          </p:cNvPr>
          <p:cNvSpPr txBox="1"/>
          <p:nvPr/>
        </p:nvSpPr>
        <p:spPr>
          <a:xfrm>
            <a:off x="1932372" y="2361460"/>
            <a:ext cx="8454502" cy="3046988"/>
          </a:xfrm>
          <a:prstGeom prst="rect">
            <a:avLst/>
          </a:prstGeom>
          <a:noFill/>
        </p:spPr>
        <p:txBody>
          <a:bodyPr wrap="square" rtlCol="0">
            <a:spAutoFit/>
          </a:bodyPr>
          <a:lstStyle/>
          <a:p>
            <a:pPr algn="ctr"/>
            <a:r>
              <a:rPr lang="en-GB" sz="2400" b="1" dirty="0"/>
              <a:t>1 Samuel 12:24</a:t>
            </a:r>
            <a:br>
              <a:rPr lang="en-GB" sz="2400" b="1" dirty="0"/>
            </a:br>
            <a:r>
              <a:rPr lang="en-GB" sz="2400" b="1" dirty="0"/>
              <a:t>“You must honour the Lord and truly serve him with all your heart. Remember the wonderful things he did for you!”</a:t>
            </a:r>
          </a:p>
          <a:p>
            <a:pPr algn="ctr"/>
            <a:endParaRPr lang="en-GB" sz="2400" b="1" dirty="0"/>
          </a:p>
          <a:p>
            <a:pPr algn="ctr"/>
            <a:r>
              <a:rPr lang="en-GB" sz="2400" dirty="0">
                <a:solidFill>
                  <a:srgbClr val="FD9203"/>
                </a:solidFill>
              </a:rPr>
              <a:t>Reverence is what you do when something makes you say ‘WOW!’ or when you deeply </a:t>
            </a:r>
            <a:r>
              <a:rPr lang="en-GB" sz="2400" u="sng" dirty="0">
                <a:solidFill>
                  <a:srgbClr val="FD9203"/>
                </a:solidFill>
              </a:rPr>
              <a:t>respect</a:t>
            </a:r>
            <a:r>
              <a:rPr lang="en-GB" sz="2400" dirty="0">
                <a:solidFill>
                  <a:srgbClr val="FD9203"/>
                </a:solidFill>
              </a:rPr>
              <a:t> someone. Christians should understand that God is close like a loving Father but also that he is awesome and Mighty and we should show reverence towards him.</a:t>
            </a:r>
          </a:p>
        </p:txBody>
      </p:sp>
      <p:sp>
        <p:nvSpPr>
          <p:cNvPr id="7" name="Action Button: Go Home 6">
            <a:hlinkClick r:id="" action="ppaction://hlinkshowjump?jump=firstslide" highlightClick="1"/>
            <a:extLst>
              <a:ext uri="{FF2B5EF4-FFF2-40B4-BE49-F238E27FC236}">
                <a16:creationId xmlns:a16="http://schemas.microsoft.com/office/drawing/2014/main" id="{3497C49D-14D4-4A19-8ABC-D1CB453FC5D5}"/>
              </a:ext>
            </a:extLst>
          </p:cNvPr>
          <p:cNvSpPr/>
          <p:nvPr/>
        </p:nvSpPr>
        <p:spPr>
          <a:xfrm>
            <a:off x="11540971" y="6258757"/>
            <a:ext cx="443884" cy="470517"/>
          </a:xfrm>
          <a:prstGeom prst="actionButtonHome">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7047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TotalTime>
  <Words>3362</Words>
  <Application>Microsoft Office PowerPoint</Application>
  <PresentationFormat>Widescreen</PresentationFormat>
  <Paragraphs>203</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Joy Marshall</dc:creator>
  <cp:lastModifiedBy>Sarah Joy Marshall</cp:lastModifiedBy>
  <cp:revision>36</cp:revision>
  <dcterms:created xsi:type="dcterms:W3CDTF">2021-06-29T18:57:51Z</dcterms:created>
  <dcterms:modified xsi:type="dcterms:W3CDTF">2021-06-30T14:29:17Z</dcterms:modified>
</cp:coreProperties>
</file>