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5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44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E35E3-DEF1-4F13-9993-C230E93FE2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166A6D-2044-4BE9-90DA-5C1C22C622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F5A49F-D29E-401D-9F19-C23596EF630B}"/>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5" name="Footer Placeholder 4">
            <a:extLst>
              <a:ext uri="{FF2B5EF4-FFF2-40B4-BE49-F238E27FC236}">
                <a16:creationId xmlns:a16="http://schemas.microsoft.com/office/drawing/2014/main" id="{7184BBC8-FA89-4281-A617-2908D947C9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6CF1FF-1C69-47E0-9AC2-710B2BED8A84}"/>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312464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D141C-3F27-40CB-9715-2BB0555E9B9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C2CBB2-FAE8-456E-8A1F-B171F50ED4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17A913-3EA2-4C73-B141-62451A013370}"/>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5" name="Footer Placeholder 4">
            <a:extLst>
              <a:ext uri="{FF2B5EF4-FFF2-40B4-BE49-F238E27FC236}">
                <a16:creationId xmlns:a16="http://schemas.microsoft.com/office/drawing/2014/main" id="{452DC8EF-2405-41C6-9095-7D47647236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7FE0A8-FEE5-4CBE-B273-AF12FF6A7361}"/>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273327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8355B0-E53A-46BF-9876-035A62BE60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AE0E6CF-5A8B-46A7-B224-27FD9DA294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D8CB75-BE8A-4601-BCB4-00D596C763BA}"/>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5" name="Footer Placeholder 4">
            <a:extLst>
              <a:ext uri="{FF2B5EF4-FFF2-40B4-BE49-F238E27FC236}">
                <a16:creationId xmlns:a16="http://schemas.microsoft.com/office/drawing/2014/main" id="{7D42FC17-3D0E-4300-B5A7-4992239C83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191A0F-7222-4D2E-8DB4-5ED2E4E4832A}"/>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352116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294E0-04AE-4D8F-97DF-5F1ADA5EA5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EDEBD6-0A25-4C28-86AA-4C9AEDCE81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DA573D-912F-4C02-96F6-644A11E0A1EB}"/>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5" name="Footer Placeholder 4">
            <a:extLst>
              <a:ext uri="{FF2B5EF4-FFF2-40B4-BE49-F238E27FC236}">
                <a16:creationId xmlns:a16="http://schemas.microsoft.com/office/drawing/2014/main" id="{5CCEC6A0-F426-4295-AA37-AC62EE5008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EC9269-1923-4B9E-8671-2530187FE5AF}"/>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31453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FC2-A033-4F18-8AE1-85C09329A1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BD3DF0-4D4B-4C2E-85F0-07D202E617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022EF-3C9B-403F-ACE6-CA9AEC5C693D}"/>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5" name="Footer Placeholder 4">
            <a:extLst>
              <a:ext uri="{FF2B5EF4-FFF2-40B4-BE49-F238E27FC236}">
                <a16:creationId xmlns:a16="http://schemas.microsoft.com/office/drawing/2014/main" id="{4B48239C-B2B4-42A7-B4FA-C6D7C47215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482FC5-195B-48D8-998A-8202E06744C1}"/>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33347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43923-82CB-4E78-873F-B7BD86E98F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F9B350-E639-4320-B671-CC89C34400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94C37D-0ADD-483D-9245-DAA4009A10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EDE3F3-9822-49DF-B290-DC5D8E273153}"/>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6" name="Footer Placeholder 5">
            <a:extLst>
              <a:ext uri="{FF2B5EF4-FFF2-40B4-BE49-F238E27FC236}">
                <a16:creationId xmlns:a16="http://schemas.microsoft.com/office/drawing/2014/main" id="{3EDB4734-C8E4-4EA3-97B2-B3AAB51B6A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517BF2-CF1D-406B-86E5-EFF65957A57B}"/>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291761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8FFF1-F9EA-43FC-AC3B-FD93CF1FA8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8B3286B-2A72-4E9D-9837-E5BC0ACE57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3D46B0-738E-4DE1-9B09-13EE82EBAC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F426A4-96E0-4C12-A99D-4CB7BB948E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4381CC-8132-44EE-A3E1-F8E0BCE5C8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8ABF57-7228-4115-AC71-86C655E2CFEC}"/>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8" name="Footer Placeholder 7">
            <a:extLst>
              <a:ext uri="{FF2B5EF4-FFF2-40B4-BE49-F238E27FC236}">
                <a16:creationId xmlns:a16="http://schemas.microsoft.com/office/drawing/2014/main" id="{E06AC609-4C65-4B7E-8B3A-412DD8D53E7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39C8307-E617-4D31-AE31-DEE2DC4EC26C}"/>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749657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481B0-FECD-48CE-81D4-2201773EAE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2253579-B2BD-4E91-943E-12AD15E68353}"/>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4" name="Footer Placeholder 3">
            <a:extLst>
              <a:ext uri="{FF2B5EF4-FFF2-40B4-BE49-F238E27FC236}">
                <a16:creationId xmlns:a16="http://schemas.microsoft.com/office/drawing/2014/main" id="{64010F78-17AC-4EF6-8FCC-05EBC79F03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23DCEE-49BA-4093-A3A2-2A49A0E7CD8E}"/>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62757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DF72A6-FDF0-4624-BB7F-EBD73CF30863}"/>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3" name="Footer Placeholder 2">
            <a:extLst>
              <a:ext uri="{FF2B5EF4-FFF2-40B4-BE49-F238E27FC236}">
                <a16:creationId xmlns:a16="http://schemas.microsoft.com/office/drawing/2014/main" id="{AA557F96-DCA1-48E1-8283-D6CD2DD587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1E1637-5A33-42D1-A942-75E47DCEF5C7}"/>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413565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89B11-B195-4BFB-91D6-CAF04223F5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6B725DF-E9FC-4494-9D49-4C6C1D83E2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534F259-E600-42F8-84E3-D3E6F509B6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1DCE85-4B2D-4CF6-B20A-AA459A182F6E}"/>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6" name="Footer Placeholder 5">
            <a:extLst>
              <a:ext uri="{FF2B5EF4-FFF2-40B4-BE49-F238E27FC236}">
                <a16:creationId xmlns:a16="http://schemas.microsoft.com/office/drawing/2014/main" id="{03D65AFF-D573-47C1-A0F1-9BB710E26D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DE2CC7-384A-4931-BE4E-AE32CB10BFCF}"/>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111188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B3D32-C6AE-43C5-9A03-F38DAC9CAD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C4E6827-4769-4C2F-A800-FF85F65555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85C5FA-AD71-4D4F-9CCD-7C0EAF5B6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ADD06-56AB-4CC0-BB02-17DAB991FD55}"/>
              </a:ext>
            </a:extLst>
          </p:cNvPr>
          <p:cNvSpPr>
            <a:spLocks noGrp="1"/>
          </p:cNvSpPr>
          <p:nvPr>
            <p:ph type="dt" sz="half" idx="10"/>
          </p:nvPr>
        </p:nvSpPr>
        <p:spPr/>
        <p:txBody>
          <a:bodyPr/>
          <a:lstStyle/>
          <a:p>
            <a:fld id="{1BB3B1C5-F4DE-4FE8-BF66-76D1129F86F0}" type="datetimeFigureOut">
              <a:rPr lang="en-GB" smtClean="0"/>
              <a:t>28/10/2023</a:t>
            </a:fld>
            <a:endParaRPr lang="en-GB"/>
          </a:p>
        </p:txBody>
      </p:sp>
      <p:sp>
        <p:nvSpPr>
          <p:cNvPr id="6" name="Footer Placeholder 5">
            <a:extLst>
              <a:ext uri="{FF2B5EF4-FFF2-40B4-BE49-F238E27FC236}">
                <a16:creationId xmlns:a16="http://schemas.microsoft.com/office/drawing/2014/main" id="{B12DE9F6-0DCC-4EF0-9514-630A0DFDB8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5E6E7D-992C-4F8F-AD40-B70D2FFBA2A6}"/>
              </a:ext>
            </a:extLst>
          </p:cNvPr>
          <p:cNvSpPr>
            <a:spLocks noGrp="1"/>
          </p:cNvSpPr>
          <p:nvPr>
            <p:ph type="sldNum" sz="quarter" idx="12"/>
          </p:nvPr>
        </p:nvSpPr>
        <p:spPr/>
        <p:txBody>
          <a:bodyPr/>
          <a:lstStyle/>
          <a:p>
            <a:fld id="{79684130-9262-4305-8CB1-8841342CBCF4}" type="slidenum">
              <a:rPr lang="en-GB" smtClean="0"/>
              <a:t>‹#›</a:t>
            </a:fld>
            <a:endParaRPr lang="en-GB"/>
          </a:p>
        </p:txBody>
      </p:sp>
    </p:spTree>
    <p:extLst>
      <p:ext uri="{BB962C8B-B14F-4D97-AF65-F5344CB8AC3E}">
        <p14:creationId xmlns:p14="http://schemas.microsoft.com/office/powerpoint/2010/main" val="1460063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F0517A-8409-46E1-9509-60390E66EE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938792-28F1-4016-AFFF-5F4C1132EB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80A759-A688-4568-A773-980AE7F337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3B1C5-F4DE-4FE8-BF66-76D1129F86F0}" type="datetimeFigureOut">
              <a:rPr lang="en-GB" smtClean="0"/>
              <a:t>28/10/2023</a:t>
            </a:fld>
            <a:endParaRPr lang="en-GB"/>
          </a:p>
        </p:txBody>
      </p:sp>
      <p:sp>
        <p:nvSpPr>
          <p:cNvPr id="5" name="Footer Placeholder 4">
            <a:extLst>
              <a:ext uri="{FF2B5EF4-FFF2-40B4-BE49-F238E27FC236}">
                <a16:creationId xmlns:a16="http://schemas.microsoft.com/office/drawing/2014/main" id="{7D59CB5D-8669-4EC4-B6AF-F0DC6F8493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B7980C-CF73-4F76-9851-86C5925F26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84130-9262-4305-8CB1-8841342CBCF4}" type="slidenum">
              <a:rPr lang="en-GB" smtClean="0"/>
              <a:t>‹#›</a:t>
            </a:fld>
            <a:endParaRPr lang="en-GB"/>
          </a:p>
        </p:txBody>
      </p:sp>
    </p:spTree>
    <p:extLst>
      <p:ext uri="{BB962C8B-B14F-4D97-AF65-F5344CB8AC3E}">
        <p14:creationId xmlns:p14="http://schemas.microsoft.com/office/powerpoint/2010/main" val="4262595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QTsUEOUaWpY" TargetMode="External"/><Relationship Id="rId2" Type="http://schemas.openxmlformats.org/officeDocument/2006/relationships/hyperlink" Target="https://www.youtube.com/watch?v=0QXmmP4psb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are the Components of Mental Wellbeing? | HealthyPlace">
            <a:extLst>
              <a:ext uri="{FF2B5EF4-FFF2-40B4-BE49-F238E27FC236}">
                <a16:creationId xmlns:a16="http://schemas.microsoft.com/office/drawing/2014/main" id="{CB802194-D8FF-4339-8FBC-EA400E044E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D3BE2CD-B4D6-4326-B399-077B861EFE56}"/>
              </a:ext>
            </a:extLst>
          </p:cNvPr>
          <p:cNvSpPr>
            <a:spLocks noGrp="1"/>
          </p:cNvSpPr>
          <p:nvPr>
            <p:ph type="ctrTitle"/>
          </p:nvPr>
        </p:nvSpPr>
        <p:spPr/>
        <p:txBody>
          <a:bodyPr>
            <a:normAutofit/>
          </a:bodyPr>
          <a:lstStyle/>
          <a:p>
            <a:r>
              <a:rPr lang="en-GB" sz="8000" b="1" dirty="0">
                <a:solidFill>
                  <a:schemeClr val="bg1"/>
                </a:solidFill>
                <a:effectLst>
                  <a:outerShdw blurRad="50800" dist="38100" dir="10800000" algn="r" rotWithShape="0">
                    <a:prstClr val="black">
                      <a:alpha val="40000"/>
                    </a:prstClr>
                  </a:outerShdw>
                </a:effectLst>
              </a:rPr>
              <a:t>Mental Wellbeing</a:t>
            </a:r>
          </a:p>
        </p:txBody>
      </p:sp>
    </p:spTree>
    <p:extLst>
      <p:ext uri="{BB962C8B-B14F-4D97-AF65-F5344CB8AC3E}">
        <p14:creationId xmlns:p14="http://schemas.microsoft.com/office/powerpoint/2010/main" val="69638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6815-B54A-4887-9C3B-E273CE74A31A}"/>
              </a:ext>
            </a:extLst>
          </p:cNvPr>
          <p:cNvSpPr>
            <a:spLocks noGrp="1"/>
          </p:cNvSpPr>
          <p:nvPr>
            <p:ph type="title"/>
          </p:nvPr>
        </p:nvSpPr>
        <p:spPr/>
        <p:txBody>
          <a:bodyPr>
            <a:normAutofit/>
          </a:bodyPr>
          <a:lstStyle/>
          <a:p>
            <a:pPr algn="ctr"/>
            <a:r>
              <a:rPr lang="en-GB" sz="5400" b="1" dirty="0"/>
              <a:t>Extension: Thoughts and Worries</a:t>
            </a:r>
          </a:p>
        </p:txBody>
      </p:sp>
      <p:sp>
        <p:nvSpPr>
          <p:cNvPr id="4" name="Content Placeholder 2">
            <a:extLst>
              <a:ext uri="{FF2B5EF4-FFF2-40B4-BE49-F238E27FC236}">
                <a16:creationId xmlns:a16="http://schemas.microsoft.com/office/drawing/2014/main" id="{016972E7-C4F1-4B7D-B85D-1A8B50CE13A2}"/>
              </a:ext>
            </a:extLst>
          </p:cNvPr>
          <p:cNvSpPr txBox="1">
            <a:spLocks/>
          </p:cNvSpPr>
          <p:nvPr/>
        </p:nvSpPr>
        <p:spPr>
          <a:xfrm>
            <a:off x="1841746" y="1844861"/>
            <a:ext cx="8508507" cy="4351338"/>
          </a:xfrm>
          <a:prstGeom prst="rect">
            <a:avLst/>
          </a:prstGeom>
          <a:solidFill>
            <a:srgbClr val="7030A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solidFill>
                  <a:schemeClr val="bg1"/>
                </a:solidFill>
              </a:rPr>
              <a:t>Watch one of these two videos</a:t>
            </a:r>
          </a:p>
          <a:p>
            <a:pPr marL="0" indent="0" algn="ctr">
              <a:buFont typeface="Arial" panose="020B0604020202020204" pitchFamily="34" charset="0"/>
              <a:buNone/>
            </a:pPr>
            <a:endParaRPr lang="en-GB" dirty="0">
              <a:solidFill>
                <a:schemeClr val="bg1"/>
              </a:solidFill>
            </a:endParaRPr>
          </a:p>
          <a:p>
            <a:pPr marL="0" indent="0" algn="ctr">
              <a:buNone/>
            </a:pPr>
            <a:r>
              <a:rPr lang="en-GB" sz="4000" b="1" dirty="0">
                <a:solidFill>
                  <a:schemeClr val="accent4"/>
                </a:solidFill>
              </a:rPr>
              <a:t>Y7 and Y8</a:t>
            </a:r>
          </a:p>
          <a:p>
            <a:pPr marL="0" indent="0" algn="ctr">
              <a:buNone/>
            </a:pPr>
            <a:r>
              <a:rPr lang="en-GB" dirty="0">
                <a:solidFill>
                  <a:schemeClr val="bg1"/>
                </a:solidFill>
                <a:hlinkClick r:id="rId2">
                  <a:extLst>
                    <a:ext uri="{A12FA001-AC4F-418D-AE19-62706E023703}">
                      <ahyp:hlinkClr xmlns:ahyp="http://schemas.microsoft.com/office/drawing/2018/hyperlinkcolor" val="tx"/>
                    </a:ext>
                  </a:extLst>
                </a:hlinkClick>
              </a:rPr>
              <a:t>https://www.youtube.com/watch?v=0QXmmP4psbA</a:t>
            </a:r>
            <a:endParaRPr lang="en-GB" dirty="0">
              <a:solidFill>
                <a:schemeClr val="bg1"/>
              </a:solidFill>
            </a:endParaRPr>
          </a:p>
          <a:p>
            <a:pPr marL="0" indent="0" algn="ctr">
              <a:buNone/>
            </a:pPr>
            <a:endParaRPr lang="en-GB" dirty="0">
              <a:solidFill>
                <a:schemeClr val="bg1"/>
              </a:solidFill>
            </a:endParaRPr>
          </a:p>
          <a:p>
            <a:pPr marL="0" indent="0" algn="ctr">
              <a:buNone/>
            </a:pPr>
            <a:r>
              <a:rPr lang="en-GB" sz="4000" b="1" dirty="0">
                <a:solidFill>
                  <a:schemeClr val="accent4"/>
                </a:solidFill>
              </a:rPr>
              <a:t>Y9 and Y10 </a:t>
            </a:r>
          </a:p>
          <a:p>
            <a:pPr marL="0" indent="0" algn="ctr">
              <a:buNone/>
            </a:pPr>
            <a:r>
              <a:rPr lang="en-GB" dirty="0">
                <a:solidFill>
                  <a:schemeClr val="bg1"/>
                </a:solidFill>
                <a:hlinkClick r:id="rId3">
                  <a:extLst>
                    <a:ext uri="{A12FA001-AC4F-418D-AE19-62706E023703}">
                      <ahyp:hlinkClr xmlns:ahyp="http://schemas.microsoft.com/office/drawing/2018/hyperlinkcolor" val="tx"/>
                    </a:ext>
                  </a:extLst>
                </a:hlinkClick>
              </a:rPr>
              <a:t>https://www.youtube.com/watch?v=QTsUEOUaWpY</a:t>
            </a:r>
            <a:endParaRPr lang="en-GB" dirty="0">
              <a:solidFill>
                <a:schemeClr val="bg1"/>
              </a:solidFill>
            </a:endParaRPr>
          </a:p>
          <a:p>
            <a:pPr algn="ctr"/>
            <a:endParaRPr lang="en-GB" dirty="0"/>
          </a:p>
          <a:p>
            <a:pPr marL="0" indent="0" algn="ctr">
              <a:buFont typeface="Arial" panose="020B0604020202020204" pitchFamily="34" charset="0"/>
              <a:buNone/>
            </a:pPr>
            <a:endParaRPr lang="en-GB" dirty="0"/>
          </a:p>
        </p:txBody>
      </p:sp>
    </p:spTree>
    <p:extLst>
      <p:ext uri="{BB962C8B-B14F-4D97-AF65-F5344CB8AC3E}">
        <p14:creationId xmlns:p14="http://schemas.microsoft.com/office/powerpoint/2010/main" val="427270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6216-8E0D-404E-B35D-BD9C0AB6DDD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D40B644-7319-4D80-B225-EEB46D6B4C07}"/>
              </a:ext>
            </a:extLst>
          </p:cNvPr>
          <p:cNvSpPr>
            <a:spLocks noGrp="1"/>
          </p:cNvSpPr>
          <p:nvPr>
            <p:ph idx="1"/>
          </p:nvPr>
        </p:nvSpPr>
        <p:spPr/>
        <p:txBody>
          <a:bodyPr/>
          <a:lstStyle/>
          <a:p>
            <a:endParaRPr lang="en-GB"/>
          </a:p>
        </p:txBody>
      </p:sp>
      <p:pic>
        <p:nvPicPr>
          <p:cNvPr id="10242" name="Picture 2" descr="How To Stop Worrying So Much (Because We Know It&amp;#39;s Inevitable) - The  Crossing Blog">
            <a:extLst>
              <a:ext uri="{FF2B5EF4-FFF2-40B4-BE49-F238E27FC236}">
                <a16:creationId xmlns:a16="http://schemas.microsoft.com/office/drawing/2014/main" id="{B25F6DDD-B5AA-4890-84C2-ABB01E85B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358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3BD26A8-2EBB-46A2-BA2F-B291E34C266C}"/>
              </a:ext>
            </a:extLst>
          </p:cNvPr>
          <p:cNvSpPr/>
          <p:nvPr/>
        </p:nvSpPr>
        <p:spPr>
          <a:xfrm>
            <a:off x="435006" y="365125"/>
            <a:ext cx="4572000" cy="1822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What advice did the video give about how to cope when our head is full of thoughts and worries?</a:t>
            </a:r>
          </a:p>
        </p:txBody>
      </p:sp>
    </p:spTree>
    <p:extLst>
      <p:ext uri="{BB962C8B-B14F-4D97-AF65-F5344CB8AC3E}">
        <p14:creationId xmlns:p14="http://schemas.microsoft.com/office/powerpoint/2010/main" val="2773458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C6253-8E29-42CC-AF9D-410F4E93E53F}"/>
              </a:ext>
            </a:extLst>
          </p:cNvPr>
          <p:cNvSpPr>
            <a:spLocks noGrp="1"/>
          </p:cNvSpPr>
          <p:nvPr>
            <p:ph type="title"/>
          </p:nvPr>
        </p:nvSpPr>
        <p:spPr/>
        <p:txBody>
          <a:bodyPr>
            <a:normAutofit/>
          </a:bodyPr>
          <a:lstStyle/>
          <a:p>
            <a:pPr algn="ctr"/>
            <a:r>
              <a:rPr lang="en-GB" sz="5400" b="1" dirty="0"/>
              <a:t>‘Grounding’</a:t>
            </a:r>
          </a:p>
        </p:txBody>
      </p:sp>
      <p:sp>
        <p:nvSpPr>
          <p:cNvPr id="3" name="Content Placeholder 2">
            <a:extLst>
              <a:ext uri="{FF2B5EF4-FFF2-40B4-BE49-F238E27FC236}">
                <a16:creationId xmlns:a16="http://schemas.microsoft.com/office/drawing/2014/main" id="{03B175E4-24CF-4894-AD15-010C5D7189F3}"/>
              </a:ext>
            </a:extLst>
          </p:cNvPr>
          <p:cNvSpPr>
            <a:spLocks noGrp="1"/>
          </p:cNvSpPr>
          <p:nvPr>
            <p:ph idx="1"/>
          </p:nvPr>
        </p:nvSpPr>
        <p:spPr>
          <a:xfrm>
            <a:off x="984311" y="1939263"/>
            <a:ext cx="10223377" cy="4486275"/>
          </a:xfrm>
        </p:spPr>
        <p:txBody>
          <a:bodyPr>
            <a:normAutofit/>
          </a:bodyPr>
          <a:lstStyle/>
          <a:p>
            <a:pPr marL="0" indent="0">
              <a:buNone/>
            </a:pPr>
            <a:r>
              <a:rPr lang="en-GB" sz="2600" dirty="0">
                <a:solidFill>
                  <a:srgbClr val="7030A0"/>
                </a:solidFill>
              </a:rPr>
              <a:t>Sometimes when we are </a:t>
            </a:r>
            <a:r>
              <a:rPr lang="en-GB" sz="2600" b="1" dirty="0">
                <a:solidFill>
                  <a:srgbClr val="7030A0"/>
                </a:solidFill>
              </a:rPr>
              <a:t>anxious or stressed </a:t>
            </a:r>
            <a:r>
              <a:rPr lang="en-GB" sz="2600" dirty="0">
                <a:solidFill>
                  <a:srgbClr val="7030A0"/>
                </a:solidFill>
              </a:rPr>
              <a:t>our thoughts get out of control. We might start to </a:t>
            </a:r>
            <a:r>
              <a:rPr lang="en-GB" sz="2600" b="1" dirty="0">
                <a:solidFill>
                  <a:srgbClr val="7030A0"/>
                </a:solidFill>
              </a:rPr>
              <a:t>panic</a:t>
            </a:r>
            <a:r>
              <a:rPr lang="en-GB" sz="2600" dirty="0">
                <a:solidFill>
                  <a:srgbClr val="7030A0"/>
                </a:solidFill>
              </a:rPr>
              <a:t> or think about the </a:t>
            </a:r>
            <a:r>
              <a:rPr lang="en-GB" sz="2600" b="1" dirty="0">
                <a:solidFill>
                  <a:srgbClr val="7030A0"/>
                </a:solidFill>
              </a:rPr>
              <a:t>worst case scenario</a:t>
            </a:r>
            <a:r>
              <a:rPr lang="en-GB" sz="2600" dirty="0">
                <a:solidFill>
                  <a:srgbClr val="7030A0"/>
                </a:solidFill>
              </a:rPr>
              <a:t>.</a:t>
            </a:r>
          </a:p>
          <a:p>
            <a:pPr marL="0" indent="0">
              <a:buNone/>
            </a:pPr>
            <a:r>
              <a:rPr lang="en-GB" sz="2600" dirty="0">
                <a:solidFill>
                  <a:srgbClr val="7030A0"/>
                </a:solidFill>
              </a:rPr>
              <a:t>When this happens, we aren’t usually </a:t>
            </a:r>
            <a:r>
              <a:rPr lang="en-GB" sz="2600" b="1" dirty="0">
                <a:solidFill>
                  <a:srgbClr val="7030A0"/>
                </a:solidFill>
              </a:rPr>
              <a:t>focused on the present </a:t>
            </a:r>
            <a:r>
              <a:rPr lang="en-GB" sz="2600" dirty="0">
                <a:solidFill>
                  <a:srgbClr val="7030A0"/>
                </a:solidFill>
              </a:rPr>
              <a:t>moment and this can make us spiral. We need to be ‘</a:t>
            </a:r>
            <a:r>
              <a:rPr lang="en-GB" sz="2600" b="1" dirty="0">
                <a:solidFill>
                  <a:srgbClr val="7030A0"/>
                </a:solidFill>
              </a:rPr>
              <a:t>grounded’</a:t>
            </a:r>
            <a:r>
              <a:rPr lang="en-GB" sz="2600" dirty="0">
                <a:solidFill>
                  <a:srgbClr val="7030A0"/>
                </a:solidFill>
              </a:rPr>
              <a:t>. </a:t>
            </a:r>
          </a:p>
          <a:p>
            <a:pPr marL="0" indent="0">
              <a:buNone/>
            </a:pPr>
            <a:r>
              <a:rPr lang="en-GB" sz="2600" b="1" dirty="0">
                <a:solidFill>
                  <a:srgbClr val="7030A0"/>
                </a:solidFill>
              </a:rPr>
              <a:t>Grounding</a:t>
            </a:r>
            <a:r>
              <a:rPr lang="en-GB" sz="2600" dirty="0">
                <a:solidFill>
                  <a:srgbClr val="7030A0"/>
                </a:solidFill>
              </a:rPr>
              <a:t> is a way to bring our mind back to the present moment to help control our anxious thoughts.</a:t>
            </a:r>
          </a:p>
          <a:p>
            <a:pPr marL="0" indent="0">
              <a:buNone/>
            </a:pPr>
            <a:endParaRPr lang="en-GB" sz="2600" dirty="0"/>
          </a:p>
          <a:p>
            <a:pPr marL="0" indent="0">
              <a:buNone/>
            </a:pPr>
            <a:r>
              <a:rPr lang="en-GB" sz="2600" b="1" dirty="0"/>
              <a:t>Try the grounding activity on the following slide. This is something you can do in your head every time you feel overwhelmed.</a:t>
            </a:r>
          </a:p>
        </p:txBody>
      </p:sp>
    </p:spTree>
    <p:extLst>
      <p:ext uri="{BB962C8B-B14F-4D97-AF65-F5344CB8AC3E}">
        <p14:creationId xmlns:p14="http://schemas.microsoft.com/office/powerpoint/2010/main" val="4164161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C06C5-DD7A-438D-9EAF-6416772F1024}"/>
              </a:ext>
            </a:extLst>
          </p:cNvPr>
          <p:cNvSpPr>
            <a:spLocks noGrp="1"/>
          </p:cNvSpPr>
          <p:nvPr>
            <p:ph type="title"/>
          </p:nvPr>
        </p:nvSpPr>
        <p:spPr/>
        <p:txBody>
          <a:bodyPr/>
          <a:lstStyle/>
          <a:p>
            <a:endParaRPr lang="en-GB"/>
          </a:p>
        </p:txBody>
      </p:sp>
      <p:sp>
        <p:nvSpPr>
          <p:cNvPr id="7" name="Content Placeholder 6">
            <a:extLst>
              <a:ext uri="{FF2B5EF4-FFF2-40B4-BE49-F238E27FC236}">
                <a16:creationId xmlns:a16="http://schemas.microsoft.com/office/drawing/2014/main" id="{8708BF25-F9FB-483C-8E40-734C0BFFF306}"/>
              </a:ext>
            </a:extLst>
          </p:cNvPr>
          <p:cNvSpPr>
            <a:spLocks noGrp="1"/>
          </p:cNvSpPr>
          <p:nvPr>
            <p:ph idx="1"/>
          </p:nvPr>
        </p:nvSpPr>
        <p:spPr/>
        <p:txBody>
          <a:bodyPr/>
          <a:lstStyle/>
          <a:p>
            <a:endParaRPr lang="en-GB"/>
          </a:p>
        </p:txBody>
      </p:sp>
      <p:pic>
        <p:nvPicPr>
          <p:cNvPr id="9" name="Picture 8">
            <a:extLst>
              <a:ext uri="{FF2B5EF4-FFF2-40B4-BE49-F238E27FC236}">
                <a16:creationId xmlns:a16="http://schemas.microsoft.com/office/drawing/2014/main" id="{78FED1DB-28A4-4769-8184-8B6D7CF53D64}"/>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8955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6E5D-8FB8-4EAA-98EE-AB117DD65EB6}"/>
              </a:ext>
            </a:extLst>
          </p:cNvPr>
          <p:cNvSpPr>
            <a:spLocks noGrp="1"/>
          </p:cNvSpPr>
          <p:nvPr>
            <p:ph type="title"/>
          </p:nvPr>
        </p:nvSpPr>
        <p:spPr>
          <a:xfrm>
            <a:off x="642891" y="388035"/>
            <a:ext cx="5150233" cy="904382"/>
          </a:xfrm>
        </p:spPr>
        <p:txBody>
          <a:bodyPr>
            <a:normAutofit/>
          </a:bodyPr>
          <a:lstStyle/>
          <a:p>
            <a:r>
              <a:rPr lang="en-GB" sz="3200" b="1" dirty="0"/>
              <a:t>Imagine you have four tanks…</a:t>
            </a:r>
          </a:p>
        </p:txBody>
      </p:sp>
      <p:pic>
        <p:nvPicPr>
          <p:cNvPr id="2052" name="Picture 4" descr="5 reasons why driving with an almost empty tank is bad for your vehicle |  Auto Care – Gulf News">
            <a:extLst>
              <a:ext uri="{FF2B5EF4-FFF2-40B4-BE49-F238E27FC236}">
                <a16:creationId xmlns:a16="http://schemas.microsoft.com/office/drawing/2014/main" id="{1D654CE3-37C2-46A4-BCCD-0A6ED417AB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440925" y="4430424"/>
            <a:ext cx="2128318" cy="2128318"/>
          </a:xfrm>
          <a:prstGeom prst="ellipse">
            <a:avLst/>
          </a:prstGeom>
          <a:noFill/>
          <a:ln w="38100">
            <a:solidFill>
              <a:srgbClr val="FF0000"/>
            </a:solidFill>
          </a:ln>
          <a:extLst>
            <a:ext uri="{909E8E84-426E-40DD-AFC4-6F175D3DCCD1}">
              <a14:hiddenFill xmlns:a14="http://schemas.microsoft.com/office/drawing/2010/main">
                <a:solidFill>
                  <a:srgbClr val="FFFFFF"/>
                </a:solidFill>
              </a14:hiddenFill>
            </a:ext>
          </a:extLst>
        </p:spPr>
      </p:pic>
      <p:pic>
        <p:nvPicPr>
          <p:cNvPr id="6" name="Picture 2" descr="Comic cartoon science test tube Royalty Free Vector Image">
            <a:extLst>
              <a:ext uri="{FF2B5EF4-FFF2-40B4-BE49-F238E27FC236}">
                <a16:creationId xmlns:a16="http://schemas.microsoft.com/office/drawing/2014/main" id="{49A83C85-7C88-402D-88CC-86561664E7E6}"/>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6398877" y="12542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omic cartoon science test tube Royalty Free Vector Image">
            <a:extLst>
              <a:ext uri="{FF2B5EF4-FFF2-40B4-BE49-F238E27FC236}">
                <a16:creationId xmlns:a16="http://schemas.microsoft.com/office/drawing/2014/main" id="{148F8212-A686-40EC-BB3F-2F091593C55C}"/>
              </a:ext>
            </a:extLst>
          </p:cNvPr>
          <p:cNvPicPr>
            <a:picLocks noChangeAspect="1" noChangeArrowheads="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9089080" y="12542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omic cartoon science test tube Royalty Free Vector Image">
            <a:extLst>
              <a:ext uri="{FF2B5EF4-FFF2-40B4-BE49-F238E27FC236}">
                <a16:creationId xmlns:a16="http://schemas.microsoft.com/office/drawing/2014/main" id="{49EF8288-01BE-4637-833E-1E9F6A07561C}"/>
              </a:ext>
            </a:extLst>
          </p:cNvPr>
          <p:cNvPicPr>
            <a:picLocks noChangeAspect="1" noChangeArrowheads="1"/>
          </p:cNvPicPr>
          <p:nvPr/>
        </p:nvPicPr>
        <p:blipFill rotWithShape="1">
          <a:blip r:embed="rId3">
            <a:duotone>
              <a:schemeClr val="accent4">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10407061" y="12542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omic cartoon science test tube Royalty Free Vector Image">
            <a:extLst>
              <a:ext uri="{FF2B5EF4-FFF2-40B4-BE49-F238E27FC236}">
                <a16:creationId xmlns:a16="http://schemas.microsoft.com/office/drawing/2014/main" id="{09D22279-8836-45ED-852F-A86284BD2A70}"/>
              </a:ext>
            </a:extLst>
          </p:cNvPr>
          <p:cNvPicPr>
            <a:picLocks noChangeAspect="1" noChangeArrowheads="1"/>
          </p:cNvPicPr>
          <p:nvPr/>
        </p:nvPicPr>
        <p:blipFill rotWithShape="1">
          <a:blip r:embed="rId3">
            <a:duotone>
              <a:schemeClr val="accent6">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7716858" y="12542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5 reasons why driving with an almost empty tank is bad for your vehicle |  Auto Care – Gulf News">
            <a:extLst>
              <a:ext uri="{FF2B5EF4-FFF2-40B4-BE49-F238E27FC236}">
                <a16:creationId xmlns:a16="http://schemas.microsoft.com/office/drawing/2014/main" id="{E3083E1D-B8FA-4805-BDD4-DD0F832378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2823065" y="4430424"/>
            <a:ext cx="2128318" cy="2128318"/>
          </a:xfrm>
          <a:prstGeom prst="ellipse">
            <a:avLst/>
          </a:prstGeom>
          <a:noFill/>
          <a:ln w="38100">
            <a:solidFill>
              <a:schemeClr val="accent4"/>
            </a:solidFill>
          </a:ln>
          <a:extLst>
            <a:ext uri="{909E8E84-426E-40DD-AFC4-6F175D3DCCD1}">
              <a14:hiddenFill xmlns:a14="http://schemas.microsoft.com/office/drawing/2010/main">
                <a:solidFill>
                  <a:srgbClr val="FFFFFF"/>
                </a:solidFill>
              </a14:hiddenFill>
            </a:ext>
          </a:extLst>
        </p:spPr>
      </p:pic>
      <p:pic>
        <p:nvPicPr>
          <p:cNvPr id="11" name="Picture 4" descr="5 reasons why driving with an almost empty tank is bad for your vehicle |  Auto Care – Gulf News">
            <a:extLst>
              <a:ext uri="{FF2B5EF4-FFF2-40B4-BE49-F238E27FC236}">
                <a16:creationId xmlns:a16="http://schemas.microsoft.com/office/drawing/2014/main" id="{870F9DEC-2757-4BBE-BA8F-89067F85CB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440925" y="2099061"/>
            <a:ext cx="2128318" cy="2128318"/>
          </a:xfrm>
          <a:prstGeom prst="ellipse">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12" name="Picture 4" descr="5 reasons why driving with an almost empty tank is bad for your vehicle |  Auto Care – Gulf News">
            <a:extLst>
              <a:ext uri="{FF2B5EF4-FFF2-40B4-BE49-F238E27FC236}">
                <a16:creationId xmlns:a16="http://schemas.microsoft.com/office/drawing/2014/main" id="{9D296633-BAB6-4DFB-B2D2-B170F38AC7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2823065" y="2099061"/>
            <a:ext cx="2128318" cy="2128318"/>
          </a:xfrm>
          <a:prstGeom prst="ellipse">
            <a:avLst/>
          </a:prstGeom>
          <a:noFill/>
          <a:ln w="38100">
            <a:solidFill>
              <a:schemeClr val="accent6"/>
            </a:solidFill>
          </a:ln>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6F45BC7F-9825-44FA-9E8C-20F14EA8CEED}"/>
              </a:ext>
            </a:extLst>
          </p:cNvPr>
          <p:cNvSpPr txBox="1">
            <a:spLocks/>
          </p:cNvSpPr>
          <p:nvPr/>
        </p:nvSpPr>
        <p:spPr>
          <a:xfrm>
            <a:off x="642890" y="1043271"/>
            <a:ext cx="5150233" cy="9043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600" dirty="0"/>
              <a:t>(You might like to think of them as fuel tanks, or test tubes…)</a:t>
            </a:r>
          </a:p>
        </p:txBody>
      </p:sp>
      <p:sp>
        <p:nvSpPr>
          <p:cNvPr id="14" name="Title 1">
            <a:extLst>
              <a:ext uri="{FF2B5EF4-FFF2-40B4-BE49-F238E27FC236}">
                <a16:creationId xmlns:a16="http://schemas.microsoft.com/office/drawing/2014/main" id="{EF663173-AD7F-44A1-A884-7EF666439AD7}"/>
              </a:ext>
            </a:extLst>
          </p:cNvPr>
          <p:cNvSpPr txBox="1">
            <a:spLocks/>
          </p:cNvSpPr>
          <p:nvPr/>
        </p:nvSpPr>
        <p:spPr>
          <a:xfrm>
            <a:off x="5579687" y="4227379"/>
            <a:ext cx="4382824" cy="24308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t>Each tank represents a different part of your wellbeing:</a:t>
            </a:r>
          </a:p>
          <a:p>
            <a:pPr marL="342900" indent="-342900">
              <a:buAutoNum type="arabicPeriod"/>
            </a:pPr>
            <a:r>
              <a:rPr lang="en-GB" sz="2400" b="1" dirty="0">
                <a:solidFill>
                  <a:schemeClr val="accent1"/>
                </a:solidFill>
              </a:rPr>
              <a:t>Emotional</a:t>
            </a:r>
          </a:p>
          <a:p>
            <a:pPr marL="342900" indent="-342900">
              <a:buAutoNum type="arabicPeriod"/>
            </a:pPr>
            <a:r>
              <a:rPr lang="en-GB" sz="2400" b="1" dirty="0">
                <a:solidFill>
                  <a:schemeClr val="accent6"/>
                </a:solidFill>
              </a:rPr>
              <a:t>Physical</a:t>
            </a:r>
          </a:p>
          <a:p>
            <a:pPr marL="342900" indent="-342900">
              <a:buAutoNum type="arabicPeriod"/>
            </a:pPr>
            <a:r>
              <a:rPr lang="en-GB" sz="2400" b="1" dirty="0">
                <a:solidFill>
                  <a:srgbClr val="FF0000"/>
                </a:solidFill>
              </a:rPr>
              <a:t>Intellectual</a:t>
            </a:r>
          </a:p>
          <a:p>
            <a:pPr marL="342900" indent="-342900">
              <a:buAutoNum type="arabicPeriod"/>
            </a:pPr>
            <a:r>
              <a:rPr lang="en-GB" sz="2400" b="1" dirty="0">
                <a:solidFill>
                  <a:srgbClr val="FFC000"/>
                </a:solidFill>
              </a:rPr>
              <a:t>Relational</a:t>
            </a:r>
          </a:p>
        </p:txBody>
      </p:sp>
      <p:sp>
        <p:nvSpPr>
          <p:cNvPr id="4" name="Rectangle 3">
            <a:extLst>
              <a:ext uri="{FF2B5EF4-FFF2-40B4-BE49-F238E27FC236}">
                <a16:creationId xmlns:a16="http://schemas.microsoft.com/office/drawing/2014/main" id="{8B464D1D-5EFA-4320-905D-03F5BDFDB690}"/>
              </a:ext>
            </a:extLst>
          </p:cNvPr>
          <p:cNvSpPr/>
          <p:nvPr/>
        </p:nvSpPr>
        <p:spPr>
          <a:xfrm>
            <a:off x="9270719" y="4953045"/>
            <a:ext cx="2272683" cy="1420427"/>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do you think each of these four words mean?</a:t>
            </a:r>
          </a:p>
        </p:txBody>
      </p:sp>
      <p:sp>
        <p:nvSpPr>
          <p:cNvPr id="5" name="Arrow: Left 4">
            <a:extLst>
              <a:ext uri="{FF2B5EF4-FFF2-40B4-BE49-F238E27FC236}">
                <a16:creationId xmlns:a16="http://schemas.microsoft.com/office/drawing/2014/main" id="{E130FCF9-64D2-439A-A73E-0415F2BE4491}"/>
              </a:ext>
            </a:extLst>
          </p:cNvPr>
          <p:cNvSpPr/>
          <p:nvPr/>
        </p:nvSpPr>
        <p:spPr>
          <a:xfrm>
            <a:off x="8220722" y="5521910"/>
            <a:ext cx="1049997" cy="417250"/>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7619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1550-80BA-4CEA-B112-0ED5501FAF0A}"/>
              </a:ext>
            </a:extLst>
          </p:cNvPr>
          <p:cNvSpPr>
            <a:spLocks noGrp="1"/>
          </p:cNvSpPr>
          <p:nvPr>
            <p:ph type="title"/>
          </p:nvPr>
        </p:nvSpPr>
        <p:spPr>
          <a:xfrm>
            <a:off x="838200" y="184782"/>
            <a:ext cx="10515600" cy="1325563"/>
          </a:xfrm>
        </p:spPr>
        <p:txBody>
          <a:bodyPr/>
          <a:lstStyle/>
          <a:p>
            <a:pPr algn="ctr"/>
            <a:r>
              <a:rPr lang="en-GB" b="1" dirty="0">
                <a:solidFill>
                  <a:schemeClr val="accent1"/>
                </a:solidFill>
              </a:rPr>
              <a:t>How full is your EMOTIONAL tank?</a:t>
            </a:r>
          </a:p>
        </p:txBody>
      </p:sp>
      <p:sp>
        <p:nvSpPr>
          <p:cNvPr id="3" name="Content Placeholder 2">
            <a:extLst>
              <a:ext uri="{FF2B5EF4-FFF2-40B4-BE49-F238E27FC236}">
                <a16:creationId xmlns:a16="http://schemas.microsoft.com/office/drawing/2014/main" id="{5EF468DF-F326-41D8-90BA-4A63D92BC72A}"/>
              </a:ext>
            </a:extLst>
          </p:cNvPr>
          <p:cNvSpPr>
            <a:spLocks noGrp="1"/>
          </p:cNvSpPr>
          <p:nvPr>
            <p:ph idx="1"/>
          </p:nvPr>
        </p:nvSpPr>
        <p:spPr>
          <a:xfrm>
            <a:off x="1866634" y="3932301"/>
            <a:ext cx="9089993" cy="2489046"/>
          </a:xfrm>
        </p:spPr>
        <p:txBody>
          <a:bodyPr>
            <a:normAutofit lnSpcReduction="10000"/>
          </a:bodyPr>
          <a:lstStyle/>
          <a:p>
            <a:pPr marL="0" indent="0">
              <a:buNone/>
            </a:pPr>
            <a:r>
              <a:rPr lang="en-GB" sz="1800" b="1" dirty="0"/>
              <a:t>Questions to help you think about this:</a:t>
            </a:r>
          </a:p>
          <a:p>
            <a:r>
              <a:rPr lang="en-GB" sz="1800" dirty="0"/>
              <a:t>How stable have your emotions been recently?</a:t>
            </a:r>
          </a:p>
          <a:p>
            <a:r>
              <a:rPr lang="en-GB" sz="1800" dirty="0"/>
              <a:t>Have you got close friends or adults to speak to about your feelings?</a:t>
            </a:r>
          </a:p>
          <a:p>
            <a:r>
              <a:rPr lang="en-GB" sz="1800" dirty="0"/>
              <a:t>Have you been feeling overwhelmed by your emotions?</a:t>
            </a:r>
          </a:p>
          <a:p>
            <a:r>
              <a:rPr lang="en-GB" sz="1800" dirty="0"/>
              <a:t>Have you been engaging in any negative or harmful coping mechanisms?</a:t>
            </a:r>
          </a:p>
          <a:p>
            <a:r>
              <a:rPr lang="en-GB" sz="1800" dirty="0"/>
              <a:t>Have you been bottling up your feelings?</a:t>
            </a:r>
          </a:p>
          <a:p>
            <a:r>
              <a:rPr lang="en-GB" sz="1800" dirty="0"/>
              <a:t>Have you been feeling emotionally ‘numb’?</a:t>
            </a:r>
          </a:p>
        </p:txBody>
      </p:sp>
      <p:pic>
        <p:nvPicPr>
          <p:cNvPr id="4" name="Picture 2" descr="Comic cartoon science test tube Royalty Free Vector Image">
            <a:extLst>
              <a:ext uri="{FF2B5EF4-FFF2-40B4-BE49-F238E27FC236}">
                <a16:creationId xmlns:a16="http://schemas.microsoft.com/office/drawing/2014/main" id="{02F2302D-D1F8-4B5C-BBC5-B5DE80D88701}"/>
              </a:ext>
            </a:extLst>
          </p:cNvPr>
          <p:cNvPicPr>
            <a:picLocks noChangeAspect="1" noChangeArrowheads="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416614" y="263383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5 reasons why driving with an almost empty tank is bad for your vehicle |  Auto Care – Gulf News">
            <a:extLst>
              <a:ext uri="{FF2B5EF4-FFF2-40B4-BE49-F238E27FC236}">
                <a16:creationId xmlns:a16="http://schemas.microsoft.com/office/drawing/2014/main" id="{77EEA37F-F518-4477-A706-84C2F5127BC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074" t="4021" r="13340" b="1948"/>
          <a:stretch/>
        </p:blipFill>
        <p:spPr bwMode="auto">
          <a:xfrm>
            <a:off x="9416248" y="3994445"/>
            <a:ext cx="2128318" cy="2128318"/>
          </a:xfrm>
          <a:prstGeom prst="ellipse">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94D58D8-D4B6-4112-B5F0-4A948E0C1470}"/>
              </a:ext>
            </a:extLst>
          </p:cNvPr>
          <p:cNvSpPr/>
          <p:nvPr/>
        </p:nvSpPr>
        <p:spPr>
          <a:xfrm>
            <a:off x="1956225" y="1375403"/>
            <a:ext cx="4048216" cy="2128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A FULL tank looks like…</a:t>
            </a:r>
          </a:p>
          <a:p>
            <a:pPr algn="ctr"/>
            <a:r>
              <a:rPr lang="en-GB" dirty="0"/>
              <a:t>I have been feeling mostly happy, and when I have a negative emotion I have healthy ways of dealing with it. It doesn’t affect my whole day or cause my feelings to spiral out of control.</a:t>
            </a:r>
          </a:p>
        </p:txBody>
      </p:sp>
      <p:sp>
        <p:nvSpPr>
          <p:cNvPr id="7" name="Rectangle 6">
            <a:extLst>
              <a:ext uri="{FF2B5EF4-FFF2-40B4-BE49-F238E27FC236}">
                <a16:creationId xmlns:a16="http://schemas.microsoft.com/office/drawing/2014/main" id="{E104FA3D-BD90-407B-9A3E-A5EBC0D75551}"/>
              </a:ext>
            </a:extLst>
          </p:cNvPr>
          <p:cNvSpPr/>
          <p:nvPr/>
        </p:nvSpPr>
        <p:spPr>
          <a:xfrm>
            <a:off x="6190057" y="1375402"/>
            <a:ext cx="4048216" cy="21283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An EMPTY tank looks like…</a:t>
            </a:r>
          </a:p>
          <a:p>
            <a:pPr algn="ctr"/>
            <a:r>
              <a:rPr lang="en-GB" dirty="0"/>
              <a:t>I have been feeling drained, sad or numb. My emotions are all over the place and change quickly. I overreact to things and feel like my emotions are out of control. I don’t have any good ways of coping.</a:t>
            </a:r>
          </a:p>
        </p:txBody>
      </p:sp>
    </p:spTree>
    <p:extLst>
      <p:ext uri="{BB962C8B-B14F-4D97-AF65-F5344CB8AC3E}">
        <p14:creationId xmlns:p14="http://schemas.microsoft.com/office/powerpoint/2010/main" val="162475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1550-80BA-4CEA-B112-0ED5501FAF0A}"/>
              </a:ext>
            </a:extLst>
          </p:cNvPr>
          <p:cNvSpPr>
            <a:spLocks noGrp="1"/>
          </p:cNvSpPr>
          <p:nvPr>
            <p:ph type="title"/>
          </p:nvPr>
        </p:nvSpPr>
        <p:spPr>
          <a:xfrm>
            <a:off x="838200" y="184782"/>
            <a:ext cx="10515600" cy="1325563"/>
          </a:xfrm>
        </p:spPr>
        <p:txBody>
          <a:bodyPr/>
          <a:lstStyle/>
          <a:p>
            <a:pPr algn="ctr"/>
            <a:r>
              <a:rPr lang="en-GB" b="1" dirty="0">
                <a:solidFill>
                  <a:schemeClr val="accent6"/>
                </a:solidFill>
              </a:rPr>
              <a:t>How full is your PHYSICAL tank?</a:t>
            </a:r>
          </a:p>
        </p:txBody>
      </p:sp>
      <p:sp>
        <p:nvSpPr>
          <p:cNvPr id="3" name="Content Placeholder 2">
            <a:extLst>
              <a:ext uri="{FF2B5EF4-FFF2-40B4-BE49-F238E27FC236}">
                <a16:creationId xmlns:a16="http://schemas.microsoft.com/office/drawing/2014/main" id="{5EF468DF-F326-41D8-90BA-4A63D92BC72A}"/>
              </a:ext>
            </a:extLst>
          </p:cNvPr>
          <p:cNvSpPr>
            <a:spLocks noGrp="1"/>
          </p:cNvSpPr>
          <p:nvPr>
            <p:ph idx="1"/>
          </p:nvPr>
        </p:nvSpPr>
        <p:spPr>
          <a:xfrm>
            <a:off x="1866634" y="3932301"/>
            <a:ext cx="9089993" cy="2489046"/>
          </a:xfrm>
        </p:spPr>
        <p:txBody>
          <a:bodyPr>
            <a:normAutofit lnSpcReduction="10000"/>
          </a:bodyPr>
          <a:lstStyle/>
          <a:p>
            <a:pPr marL="0" indent="0">
              <a:buNone/>
            </a:pPr>
            <a:r>
              <a:rPr lang="en-GB" sz="1800" b="1" dirty="0"/>
              <a:t>Questions to help you think about this:</a:t>
            </a:r>
          </a:p>
          <a:p>
            <a:r>
              <a:rPr lang="en-GB" sz="1800" dirty="0"/>
              <a:t>Have you been unwell or injured recently?</a:t>
            </a:r>
          </a:p>
          <a:p>
            <a:r>
              <a:rPr lang="en-GB" sz="1800" dirty="0"/>
              <a:t>Have you been eating healthy balanced meals?</a:t>
            </a:r>
          </a:p>
          <a:p>
            <a:r>
              <a:rPr lang="en-GB" sz="1800" dirty="0"/>
              <a:t>Have you been spending time being active outside?</a:t>
            </a:r>
          </a:p>
          <a:p>
            <a:r>
              <a:rPr lang="en-GB" sz="1800" dirty="0"/>
              <a:t>Are you doing regular exercise?</a:t>
            </a:r>
          </a:p>
          <a:p>
            <a:r>
              <a:rPr lang="en-GB" sz="1800" dirty="0"/>
              <a:t>Are you getting enough sleep and drinking enough water?</a:t>
            </a:r>
          </a:p>
          <a:p>
            <a:r>
              <a:rPr lang="en-GB" sz="1800" dirty="0"/>
              <a:t>Do you have the energy to do all the things you want to do?</a:t>
            </a:r>
          </a:p>
        </p:txBody>
      </p:sp>
      <p:sp>
        <p:nvSpPr>
          <p:cNvPr id="6" name="Rectangle 5">
            <a:extLst>
              <a:ext uri="{FF2B5EF4-FFF2-40B4-BE49-F238E27FC236}">
                <a16:creationId xmlns:a16="http://schemas.microsoft.com/office/drawing/2014/main" id="{394D58D8-D4B6-4112-B5F0-4A948E0C1470}"/>
              </a:ext>
            </a:extLst>
          </p:cNvPr>
          <p:cNvSpPr/>
          <p:nvPr/>
        </p:nvSpPr>
        <p:spPr>
          <a:xfrm>
            <a:off x="1956225" y="1375403"/>
            <a:ext cx="4048216" cy="21283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u="sng" dirty="0"/>
              <a:t>A FULL tank looks like…</a:t>
            </a:r>
          </a:p>
          <a:p>
            <a:pPr algn="ctr"/>
            <a:endParaRPr lang="en-GB" b="1" u="sng" dirty="0"/>
          </a:p>
          <a:p>
            <a:pPr algn="ctr"/>
            <a:r>
              <a:rPr lang="en-GB" dirty="0"/>
              <a:t>I feel full of energy and am sleeping and eating well. I don’t feel unwell and I don’t have any physical injuries that are causing me problems.</a:t>
            </a:r>
          </a:p>
        </p:txBody>
      </p:sp>
      <p:sp>
        <p:nvSpPr>
          <p:cNvPr id="7" name="Rectangle 6">
            <a:extLst>
              <a:ext uri="{FF2B5EF4-FFF2-40B4-BE49-F238E27FC236}">
                <a16:creationId xmlns:a16="http://schemas.microsoft.com/office/drawing/2014/main" id="{E104FA3D-BD90-407B-9A3E-A5EBC0D75551}"/>
              </a:ext>
            </a:extLst>
          </p:cNvPr>
          <p:cNvSpPr/>
          <p:nvPr/>
        </p:nvSpPr>
        <p:spPr>
          <a:xfrm>
            <a:off x="6190057" y="1375402"/>
            <a:ext cx="4048216" cy="21283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u="sng" dirty="0"/>
              <a:t>An EMPTY tank looks like…</a:t>
            </a:r>
          </a:p>
          <a:p>
            <a:pPr algn="ctr"/>
            <a:endParaRPr lang="en-GB" b="1" u="sng" dirty="0"/>
          </a:p>
          <a:p>
            <a:pPr algn="ctr"/>
            <a:r>
              <a:rPr lang="en-GB" dirty="0"/>
              <a:t>I feel tired or under the weather. I am not looking after my body well and as a result some physical activity is difficult. I am not at my peak.</a:t>
            </a:r>
          </a:p>
        </p:txBody>
      </p:sp>
      <p:pic>
        <p:nvPicPr>
          <p:cNvPr id="8" name="Picture 2" descr="Comic cartoon science test tube Royalty Free Vector Image">
            <a:extLst>
              <a:ext uri="{FF2B5EF4-FFF2-40B4-BE49-F238E27FC236}">
                <a16:creationId xmlns:a16="http://schemas.microsoft.com/office/drawing/2014/main" id="{436A68B9-8E40-45EA-807B-E8EA2E7BCDEF}"/>
              </a:ext>
            </a:extLst>
          </p:cNvPr>
          <p:cNvPicPr>
            <a:picLocks noChangeAspect="1" noChangeArrowheads="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308796" y="2522399"/>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5 reasons why driving with an almost empty tank is bad for your vehicle |  Auto Care – Gulf News">
            <a:extLst>
              <a:ext uri="{FF2B5EF4-FFF2-40B4-BE49-F238E27FC236}">
                <a16:creationId xmlns:a16="http://schemas.microsoft.com/office/drawing/2014/main" id="{D228CF11-AD9A-4366-A388-702D7031E9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074" t="4021" r="13340" b="1948"/>
          <a:stretch/>
        </p:blipFill>
        <p:spPr bwMode="auto">
          <a:xfrm>
            <a:off x="9402906" y="4093746"/>
            <a:ext cx="2128318" cy="2128318"/>
          </a:xfrm>
          <a:prstGeom prst="ellipse">
            <a:avLst/>
          </a:prstGeom>
          <a:noFill/>
          <a:ln w="38100">
            <a:solidFill>
              <a:schemeClr val="accent6"/>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062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1550-80BA-4CEA-B112-0ED5501FAF0A}"/>
              </a:ext>
            </a:extLst>
          </p:cNvPr>
          <p:cNvSpPr>
            <a:spLocks noGrp="1"/>
          </p:cNvSpPr>
          <p:nvPr>
            <p:ph type="title"/>
          </p:nvPr>
        </p:nvSpPr>
        <p:spPr>
          <a:xfrm>
            <a:off x="838200" y="184782"/>
            <a:ext cx="10515600" cy="1325563"/>
          </a:xfrm>
        </p:spPr>
        <p:txBody>
          <a:bodyPr/>
          <a:lstStyle/>
          <a:p>
            <a:pPr algn="ctr"/>
            <a:r>
              <a:rPr lang="en-GB" b="1" dirty="0">
                <a:solidFill>
                  <a:srgbClr val="F44600"/>
                </a:solidFill>
              </a:rPr>
              <a:t>How full is your INTELLECTUAL tank?</a:t>
            </a:r>
          </a:p>
        </p:txBody>
      </p:sp>
      <p:sp>
        <p:nvSpPr>
          <p:cNvPr id="3" name="Content Placeholder 2">
            <a:extLst>
              <a:ext uri="{FF2B5EF4-FFF2-40B4-BE49-F238E27FC236}">
                <a16:creationId xmlns:a16="http://schemas.microsoft.com/office/drawing/2014/main" id="{5EF468DF-F326-41D8-90BA-4A63D92BC72A}"/>
              </a:ext>
            </a:extLst>
          </p:cNvPr>
          <p:cNvSpPr>
            <a:spLocks noGrp="1"/>
          </p:cNvSpPr>
          <p:nvPr>
            <p:ph idx="1"/>
          </p:nvPr>
        </p:nvSpPr>
        <p:spPr>
          <a:xfrm>
            <a:off x="1866635" y="3932301"/>
            <a:ext cx="6141024" cy="2489046"/>
          </a:xfrm>
        </p:spPr>
        <p:txBody>
          <a:bodyPr>
            <a:normAutofit/>
          </a:bodyPr>
          <a:lstStyle/>
          <a:p>
            <a:pPr marL="0" indent="0">
              <a:buNone/>
            </a:pPr>
            <a:r>
              <a:rPr lang="en-GB" sz="1800" b="1" dirty="0"/>
              <a:t>Questions to help you think about this:</a:t>
            </a:r>
          </a:p>
          <a:p>
            <a:r>
              <a:rPr lang="en-GB" sz="1800" dirty="0"/>
              <a:t>How are you finding school lessons at the moment?</a:t>
            </a:r>
          </a:p>
          <a:p>
            <a:r>
              <a:rPr lang="en-GB" sz="1800" dirty="0"/>
              <a:t>Are you managing to do all your homework?</a:t>
            </a:r>
          </a:p>
          <a:p>
            <a:r>
              <a:rPr lang="en-GB" sz="1800" dirty="0"/>
              <a:t>Are you using different parts of your brain – creative, mathematical, strategic, problem solving, etc…?</a:t>
            </a:r>
          </a:p>
          <a:p>
            <a:r>
              <a:rPr lang="en-GB" sz="1800" dirty="0"/>
              <a:t>Are you learning any new skills outside of school?</a:t>
            </a:r>
          </a:p>
          <a:p>
            <a:r>
              <a:rPr lang="en-GB" sz="1800" dirty="0"/>
              <a:t>Have you got anything you are working towards?</a:t>
            </a:r>
          </a:p>
        </p:txBody>
      </p:sp>
      <p:sp>
        <p:nvSpPr>
          <p:cNvPr id="6" name="Rectangle 5">
            <a:extLst>
              <a:ext uri="{FF2B5EF4-FFF2-40B4-BE49-F238E27FC236}">
                <a16:creationId xmlns:a16="http://schemas.microsoft.com/office/drawing/2014/main" id="{394D58D8-D4B6-4112-B5F0-4A948E0C1470}"/>
              </a:ext>
            </a:extLst>
          </p:cNvPr>
          <p:cNvSpPr/>
          <p:nvPr/>
        </p:nvSpPr>
        <p:spPr>
          <a:xfrm>
            <a:off x="1956225" y="1375403"/>
            <a:ext cx="4048216" cy="2128319"/>
          </a:xfrm>
          <a:prstGeom prst="rect">
            <a:avLst/>
          </a:prstGeom>
          <a:solidFill>
            <a:srgbClr val="F44600"/>
          </a:solidFill>
          <a:ln>
            <a:solidFill>
              <a:schemeClr val="accent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u="sng" dirty="0"/>
              <a:t>A FULL tank looks like…</a:t>
            </a:r>
          </a:p>
          <a:p>
            <a:pPr algn="ctr"/>
            <a:endParaRPr lang="en-GB" b="1" u="sng" dirty="0"/>
          </a:p>
          <a:p>
            <a:pPr algn="ctr"/>
            <a:r>
              <a:rPr lang="en-GB" dirty="0"/>
              <a:t>My brain is being challenged just the right amount. I get to use different parts of my brain and stretch my capabilities but not to the extent of being stressed.</a:t>
            </a:r>
          </a:p>
        </p:txBody>
      </p:sp>
      <p:sp>
        <p:nvSpPr>
          <p:cNvPr id="7" name="Rectangle 6">
            <a:extLst>
              <a:ext uri="{FF2B5EF4-FFF2-40B4-BE49-F238E27FC236}">
                <a16:creationId xmlns:a16="http://schemas.microsoft.com/office/drawing/2014/main" id="{E104FA3D-BD90-407B-9A3E-A5EBC0D75551}"/>
              </a:ext>
            </a:extLst>
          </p:cNvPr>
          <p:cNvSpPr/>
          <p:nvPr/>
        </p:nvSpPr>
        <p:spPr>
          <a:xfrm>
            <a:off x="6190057" y="1375402"/>
            <a:ext cx="4048216" cy="2128319"/>
          </a:xfrm>
          <a:prstGeom prst="rect">
            <a:avLst/>
          </a:prstGeom>
          <a:solidFill>
            <a:srgbClr val="F44600"/>
          </a:solidFill>
          <a:ln>
            <a:solidFill>
              <a:schemeClr val="accent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u="sng" dirty="0"/>
              <a:t>An EMPTY tank looks like…</a:t>
            </a:r>
          </a:p>
          <a:p>
            <a:pPr algn="ctr"/>
            <a:endParaRPr lang="en-GB" b="1" u="sng" dirty="0"/>
          </a:p>
          <a:p>
            <a:pPr algn="ctr"/>
            <a:r>
              <a:rPr lang="en-GB" dirty="0"/>
              <a:t>EITHER: I am being challenged too much. I am stressed and overwhelmed by work.</a:t>
            </a:r>
          </a:p>
          <a:p>
            <a:pPr algn="ctr"/>
            <a:r>
              <a:rPr lang="en-GB" dirty="0"/>
              <a:t>OR: My brain is not being challenged at all. I am bored and unmotivated.</a:t>
            </a:r>
          </a:p>
        </p:txBody>
      </p:sp>
      <p:pic>
        <p:nvPicPr>
          <p:cNvPr id="10" name="Picture 4" descr="5 reasons why driving with an almost empty tank is bad for your vehicle |  Auto Care – Gulf News">
            <a:extLst>
              <a:ext uri="{FF2B5EF4-FFF2-40B4-BE49-F238E27FC236}">
                <a16:creationId xmlns:a16="http://schemas.microsoft.com/office/drawing/2014/main" id="{B5F17743-DDF2-42CD-824A-76A7638497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9261207" y="4153100"/>
            <a:ext cx="2128318" cy="2128318"/>
          </a:xfrm>
          <a:prstGeom prst="ellipse">
            <a:avLst/>
          </a:prstGeom>
          <a:noFill/>
          <a:ln w="38100">
            <a:solidFill>
              <a:srgbClr val="FF0000"/>
            </a:solidFill>
          </a:ln>
          <a:extLst>
            <a:ext uri="{909E8E84-426E-40DD-AFC4-6F175D3DCCD1}">
              <a14:hiddenFill xmlns:a14="http://schemas.microsoft.com/office/drawing/2010/main">
                <a:solidFill>
                  <a:srgbClr val="FFFFFF"/>
                </a:solidFill>
              </a14:hiddenFill>
            </a:ext>
          </a:extLst>
        </p:spPr>
      </p:pic>
      <p:pic>
        <p:nvPicPr>
          <p:cNvPr id="11" name="Picture 2" descr="Comic cartoon science test tube Royalty Free Vector Image">
            <a:extLst>
              <a:ext uri="{FF2B5EF4-FFF2-40B4-BE49-F238E27FC236}">
                <a16:creationId xmlns:a16="http://schemas.microsoft.com/office/drawing/2014/main" id="{C325C346-5E92-47FB-AFB5-D83753C02A35}"/>
              </a:ext>
            </a:extLst>
          </p:cNvPr>
          <p:cNvPicPr>
            <a:picLocks noChangeAspect="1" noChangeArrowheads="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308796" y="2453029"/>
            <a:ext cx="1372222" cy="3968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783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1550-80BA-4CEA-B112-0ED5501FAF0A}"/>
              </a:ext>
            </a:extLst>
          </p:cNvPr>
          <p:cNvSpPr>
            <a:spLocks noGrp="1"/>
          </p:cNvSpPr>
          <p:nvPr>
            <p:ph type="title"/>
          </p:nvPr>
        </p:nvSpPr>
        <p:spPr>
          <a:xfrm>
            <a:off x="838200" y="184782"/>
            <a:ext cx="10515600" cy="1325563"/>
          </a:xfrm>
        </p:spPr>
        <p:txBody>
          <a:bodyPr/>
          <a:lstStyle/>
          <a:p>
            <a:pPr algn="ctr"/>
            <a:r>
              <a:rPr lang="en-GB" b="1" dirty="0">
                <a:solidFill>
                  <a:srgbClr val="FFC000"/>
                </a:solidFill>
              </a:rPr>
              <a:t>How full is your RELATIONAL tank?</a:t>
            </a:r>
          </a:p>
        </p:txBody>
      </p:sp>
      <p:sp>
        <p:nvSpPr>
          <p:cNvPr id="3" name="Content Placeholder 2">
            <a:extLst>
              <a:ext uri="{FF2B5EF4-FFF2-40B4-BE49-F238E27FC236}">
                <a16:creationId xmlns:a16="http://schemas.microsoft.com/office/drawing/2014/main" id="{5EF468DF-F326-41D8-90BA-4A63D92BC72A}"/>
              </a:ext>
            </a:extLst>
          </p:cNvPr>
          <p:cNvSpPr>
            <a:spLocks noGrp="1"/>
          </p:cNvSpPr>
          <p:nvPr>
            <p:ph idx="1"/>
          </p:nvPr>
        </p:nvSpPr>
        <p:spPr>
          <a:xfrm>
            <a:off x="1866635" y="3932300"/>
            <a:ext cx="6274188" cy="2575031"/>
          </a:xfrm>
        </p:spPr>
        <p:txBody>
          <a:bodyPr>
            <a:normAutofit lnSpcReduction="10000"/>
          </a:bodyPr>
          <a:lstStyle/>
          <a:p>
            <a:pPr marL="0" indent="0">
              <a:buNone/>
            </a:pPr>
            <a:r>
              <a:rPr lang="en-GB" sz="1800" b="1" dirty="0"/>
              <a:t>Questions to help you think about this:</a:t>
            </a:r>
          </a:p>
          <a:p>
            <a:r>
              <a:rPr lang="en-GB" sz="1800" dirty="0"/>
              <a:t>How much time are you spending with friends and family?</a:t>
            </a:r>
          </a:p>
          <a:p>
            <a:r>
              <a:rPr lang="en-GB" sz="1800" dirty="0"/>
              <a:t>How much time do you have to rest on your own?</a:t>
            </a:r>
          </a:p>
          <a:p>
            <a:r>
              <a:rPr lang="en-GB" sz="1800" dirty="0"/>
              <a:t>Do you have people to talk to about your feelings?</a:t>
            </a:r>
          </a:p>
          <a:p>
            <a:r>
              <a:rPr lang="en-GB" sz="1800" dirty="0"/>
              <a:t>Do you have people to hang out with and have fun with?</a:t>
            </a:r>
          </a:p>
          <a:p>
            <a:r>
              <a:rPr lang="en-GB" sz="1800" dirty="0"/>
              <a:t>Are you having lots of arguments with friends or family?</a:t>
            </a:r>
          </a:p>
          <a:p>
            <a:r>
              <a:rPr lang="en-GB" sz="1800" dirty="0"/>
              <a:t>Do your friends and family make you feel good about yourself?</a:t>
            </a:r>
          </a:p>
        </p:txBody>
      </p:sp>
      <p:sp>
        <p:nvSpPr>
          <p:cNvPr id="6" name="Rectangle 5">
            <a:extLst>
              <a:ext uri="{FF2B5EF4-FFF2-40B4-BE49-F238E27FC236}">
                <a16:creationId xmlns:a16="http://schemas.microsoft.com/office/drawing/2014/main" id="{394D58D8-D4B6-4112-B5F0-4A948E0C1470}"/>
              </a:ext>
            </a:extLst>
          </p:cNvPr>
          <p:cNvSpPr/>
          <p:nvPr/>
        </p:nvSpPr>
        <p:spPr>
          <a:xfrm>
            <a:off x="1956225" y="1375403"/>
            <a:ext cx="4048216" cy="2128319"/>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u="sng" dirty="0"/>
              <a:t>A FULL tank looks like…</a:t>
            </a:r>
          </a:p>
          <a:p>
            <a:pPr algn="ctr"/>
            <a:endParaRPr lang="en-GB" b="1" u="sng" dirty="0"/>
          </a:p>
          <a:p>
            <a:pPr algn="ctr"/>
            <a:r>
              <a:rPr lang="en-GB" dirty="0"/>
              <a:t>I’m getting just the right amount of social time. The time I spend with my friends and family makes me feel loved and included. I have people to share my happy and sad feelings with.</a:t>
            </a:r>
          </a:p>
        </p:txBody>
      </p:sp>
      <p:sp>
        <p:nvSpPr>
          <p:cNvPr id="7" name="Rectangle 6">
            <a:extLst>
              <a:ext uri="{FF2B5EF4-FFF2-40B4-BE49-F238E27FC236}">
                <a16:creationId xmlns:a16="http://schemas.microsoft.com/office/drawing/2014/main" id="{E104FA3D-BD90-407B-9A3E-A5EBC0D75551}"/>
              </a:ext>
            </a:extLst>
          </p:cNvPr>
          <p:cNvSpPr/>
          <p:nvPr/>
        </p:nvSpPr>
        <p:spPr>
          <a:xfrm>
            <a:off x="6190057" y="1375402"/>
            <a:ext cx="4048216" cy="2128319"/>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u="sng" dirty="0"/>
              <a:t>An EMPTY tank looks like…</a:t>
            </a:r>
          </a:p>
          <a:p>
            <a:pPr algn="ctr"/>
            <a:endParaRPr lang="en-GB" b="1" u="sng" dirty="0"/>
          </a:p>
          <a:p>
            <a:pPr algn="ctr"/>
            <a:r>
              <a:rPr lang="en-GB" dirty="0"/>
              <a:t>I am lonely and not getting enough social interaction, or the social interaction I am getting is not positive. It leaves me exhausted or feeling bad about myself. It is not meeting my needs.</a:t>
            </a:r>
          </a:p>
        </p:txBody>
      </p:sp>
      <p:pic>
        <p:nvPicPr>
          <p:cNvPr id="8" name="Picture 2" descr="Comic cartoon science test tube Royalty Free Vector Image">
            <a:extLst>
              <a:ext uri="{FF2B5EF4-FFF2-40B4-BE49-F238E27FC236}">
                <a16:creationId xmlns:a16="http://schemas.microsoft.com/office/drawing/2014/main" id="{CFF923DC-D7E9-4C69-ACA4-828A419B911D}"/>
              </a:ext>
            </a:extLst>
          </p:cNvPr>
          <p:cNvPicPr>
            <a:picLocks noChangeAspect="1" noChangeArrowheads="1"/>
          </p:cNvPicPr>
          <p:nvPr/>
        </p:nvPicPr>
        <p:blipFill rotWithShape="1">
          <a:blip r:embed="rId2">
            <a:duotone>
              <a:schemeClr val="accent4">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398387" y="2439561"/>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5 reasons why driving with an almost empty tank is bad for your vehicle |  Auto Care – Gulf News">
            <a:extLst>
              <a:ext uri="{FF2B5EF4-FFF2-40B4-BE49-F238E27FC236}">
                <a16:creationId xmlns:a16="http://schemas.microsoft.com/office/drawing/2014/main" id="{E54622C5-4A54-43DA-88D7-15D1041871C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074" t="4021" r="13340" b="1948"/>
          <a:stretch/>
        </p:blipFill>
        <p:spPr bwMode="auto">
          <a:xfrm>
            <a:off x="9174114" y="4153100"/>
            <a:ext cx="2128318" cy="2128318"/>
          </a:xfrm>
          <a:prstGeom prst="ellipse">
            <a:avLst/>
          </a:prstGeom>
          <a:noFill/>
          <a:ln w="38100">
            <a:solidFill>
              <a:schemeClr val="accent4"/>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922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F6E5D-8FB8-4EAA-98EE-AB117DD65EB6}"/>
              </a:ext>
            </a:extLst>
          </p:cNvPr>
          <p:cNvSpPr>
            <a:spLocks noGrp="1"/>
          </p:cNvSpPr>
          <p:nvPr>
            <p:ph type="title"/>
          </p:nvPr>
        </p:nvSpPr>
        <p:spPr>
          <a:xfrm>
            <a:off x="642891" y="388034"/>
            <a:ext cx="5314026" cy="1218823"/>
          </a:xfrm>
        </p:spPr>
        <p:txBody>
          <a:bodyPr>
            <a:normAutofit/>
          </a:bodyPr>
          <a:lstStyle/>
          <a:p>
            <a:r>
              <a:rPr lang="en-GB" sz="3200" b="1" dirty="0"/>
              <a:t>Now that you have considered each tank in turn…</a:t>
            </a:r>
          </a:p>
        </p:txBody>
      </p:sp>
      <p:pic>
        <p:nvPicPr>
          <p:cNvPr id="2052" name="Picture 4" descr="5 reasons why driving with an almost empty tank is bad for your vehicle |  Auto Care – Gulf News">
            <a:extLst>
              <a:ext uri="{FF2B5EF4-FFF2-40B4-BE49-F238E27FC236}">
                <a16:creationId xmlns:a16="http://schemas.microsoft.com/office/drawing/2014/main" id="{1D654CE3-37C2-46A4-BCCD-0A6ED417ABA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440925" y="4430424"/>
            <a:ext cx="2128318" cy="2128318"/>
          </a:xfrm>
          <a:prstGeom prst="ellipse">
            <a:avLst/>
          </a:prstGeom>
          <a:noFill/>
          <a:ln w="38100">
            <a:solidFill>
              <a:srgbClr val="FF0000"/>
            </a:solidFill>
          </a:ln>
          <a:extLst>
            <a:ext uri="{909E8E84-426E-40DD-AFC4-6F175D3DCCD1}">
              <a14:hiddenFill xmlns:a14="http://schemas.microsoft.com/office/drawing/2010/main">
                <a:solidFill>
                  <a:srgbClr val="FFFFFF"/>
                </a:solidFill>
              </a14:hiddenFill>
            </a:ext>
          </a:extLst>
        </p:spPr>
      </p:pic>
      <p:pic>
        <p:nvPicPr>
          <p:cNvPr id="6" name="Picture 2" descr="Comic cartoon science test tube Royalty Free Vector Image">
            <a:extLst>
              <a:ext uri="{FF2B5EF4-FFF2-40B4-BE49-F238E27FC236}">
                <a16:creationId xmlns:a16="http://schemas.microsoft.com/office/drawing/2014/main" id="{49A83C85-7C88-402D-88CC-86561664E7E6}"/>
              </a:ext>
            </a:extLst>
          </p:cNvPr>
          <p:cNvPicPr>
            <a:picLocks noChangeAspect="1" noChangeArrowheads="1"/>
          </p:cNvPicPr>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6398877" y="12542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omic cartoon science test tube Royalty Free Vector Image">
            <a:extLst>
              <a:ext uri="{FF2B5EF4-FFF2-40B4-BE49-F238E27FC236}">
                <a16:creationId xmlns:a16="http://schemas.microsoft.com/office/drawing/2014/main" id="{148F8212-A686-40EC-BB3F-2F091593C55C}"/>
              </a:ext>
            </a:extLst>
          </p:cNvPr>
          <p:cNvPicPr>
            <a:picLocks noChangeAspect="1" noChangeArrowheads="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9089080" y="12542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omic cartoon science test tube Royalty Free Vector Image">
            <a:extLst>
              <a:ext uri="{FF2B5EF4-FFF2-40B4-BE49-F238E27FC236}">
                <a16:creationId xmlns:a16="http://schemas.microsoft.com/office/drawing/2014/main" id="{49EF8288-01BE-4637-833E-1E9F6A07561C}"/>
              </a:ext>
            </a:extLst>
          </p:cNvPr>
          <p:cNvPicPr>
            <a:picLocks noChangeAspect="1" noChangeArrowheads="1"/>
          </p:cNvPicPr>
          <p:nvPr/>
        </p:nvPicPr>
        <p:blipFill rotWithShape="1">
          <a:blip r:embed="rId3">
            <a:duotone>
              <a:schemeClr val="accent4">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10407061" y="12542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omic cartoon science test tube Royalty Free Vector Image">
            <a:extLst>
              <a:ext uri="{FF2B5EF4-FFF2-40B4-BE49-F238E27FC236}">
                <a16:creationId xmlns:a16="http://schemas.microsoft.com/office/drawing/2014/main" id="{09D22279-8836-45ED-852F-A86284BD2A70}"/>
              </a:ext>
            </a:extLst>
          </p:cNvPr>
          <p:cNvPicPr>
            <a:picLocks noChangeAspect="1" noChangeArrowheads="1"/>
          </p:cNvPicPr>
          <p:nvPr/>
        </p:nvPicPr>
        <p:blipFill rotWithShape="1">
          <a:blip r:embed="rId3">
            <a:duotone>
              <a:schemeClr val="accent6">
                <a:shade val="45000"/>
                <a:satMod val="135000"/>
              </a:schemeClr>
              <a:prstClr val="white"/>
            </a:duotone>
            <a:extLst>
              <a:ext uri="{28A0092B-C50C-407E-A947-70E740481C1C}">
                <a14:useLocalDpi xmlns:a14="http://schemas.microsoft.com/office/drawing/2010/main" val="0"/>
              </a:ext>
            </a:extLst>
          </a:blip>
          <a:srcRect l="34765" t="5308" r="34198" b="11586"/>
          <a:stretch/>
        </p:blipFill>
        <p:spPr bwMode="auto">
          <a:xfrm>
            <a:off x="7716858" y="125428"/>
            <a:ext cx="1372222" cy="396831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5 reasons why driving with an almost empty tank is bad for your vehicle |  Auto Care – Gulf News">
            <a:extLst>
              <a:ext uri="{FF2B5EF4-FFF2-40B4-BE49-F238E27FC236}">
                <a16:creationId xmlns:a16="http://schemas.microsoft.com/office/drawing/2014/main" id="{E3083E1D-B8FA-4805-BDD4-DD0F832378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2823065" y="4430424"/>
            <a:ext cx="2128318" cy="2128318"/>
          </a:xfrm>
          <a:prstGeom prst="ellipse">
            <a:avLst/>
          </a:prstGeom>
          <a:noFill/>
          <a:ln w="38100">
            <a:solidFill>
              <a:schemeClr val="accent4"/>
            </a:solidFill>
          </a:ln>
          <a:extLst>
            <a:ext uri="{909E8E84-426E-40DD-AFC4-6F175D3DCCD1}">
              <a14:hiddenFill xmlns:a14="http://schemas.microsoft.com/office/drawing/2010/main">
                <a:solidFill>
                  <a:srgbClr val="FFFFFF"/>
                </a:solidFill>
              </a14:hiddenFill>
            </a:ext>
          </a:extLst>
        </p:spPr>
      </p:pic>
      <p:pic>
        <p:nvPicPr>
          <p:cNvPr id="11" name="Picture 4" descr="5 reasons why driving with an almost empty tank is bad for your vehicle |  Auto Care – Gulf News">
            <a:extLst>
              <a:ext uri="{FF2B5EF4-FFF2-40B4-BE49-F238E27FC236}">
                <a16:creationId xmlns:a16="http://schemas.microsoft.com/office/drawing/2014/main" id="{870F9DEC-2757-4BBE-BA8F-89067F85CB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440925" y="2099061"/>
            <a:ext cx="2128318" cy="2128318"/>
          </a:xfrm>
          <a:prstGeom prst="ellipse">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12" name="Picture 4" descr="5 reasons why driving with an almost empty tank is bad for your vehicle |  Auto Care – Gulf News">
            <a:extLst>
              <a:ext uri="{FF2B5EF4-FFF2-40B4-BE49-F238E27FC236}">
                <a16:creationId xmlns:a16="http://schemas.microsoft.com/office/drawing/2014/main" id="{9D296633-BAB6-4DFB-B2D2-B170F38AC7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2823065" y="2099061"/>
            <a:ext cx="2128318" cy="2128318"/>
          </a:xfrm>
          <a:prstGeom prst="ellipse">
            <a:avLst/>
          </a:prstGeom>
          <a:noFill/>
          <a:ln w="38100">
            <a:solidFill>
              <a:schemeClr val="accent6"/>
            </a:solidFill>
          </a:ln>
          <a:extLst>
            <a:ext uri="{909E8E84-426E-40DD-AFC4-6F175D3DCCD1}">
              <a14:hiddenFill xmlns:a14="http://schemas.microsoft.com/office/drawing/2010/main">
                <a:solidFill>
                  <a:srgbClr val="FFFFFF"/>
                </a:solidFill>
              </a14:hiddenFill>
            </a:ext>
          </a:extLst>
        </p:spPr>
      </p:pic>
      <p:sp>
        <p:nvSpPr>
          <p:cNvPr id="14" name="Title 1">
            <a:extLst>
              <a:ext uri="{FF2B5EF4-FFF2-40B4-BE49-F238E27FC236}">
                <a16:creationId xmlns:a16="http://schemas.microsoft.com/office/drawing/2014/main" id="{EF663173-AD7F-44A1-A884-7EF666439AD7}"/>
              </a:ext>
            </a:extLst>
          </p:cNvPr>
          <p:cNvSpPr txBox="1">
            <a:spLocks/>
          </p:cNvSpPr>
          <p:nvPr/>
        </p:nvSpPr>
        <p:spPr>
          <a:xfrm>
            <a:off x="6096000" y="4227379"/>
            <a:ext cx="4179654" cy="24308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b="1" dirty="0"/>
              <a:t>REFLECT</a:t>
            </a:r>
          </a:p>
          <a:p>
            <a:pPr marL="342900" indent="-342900">
              <a:buFont typeface="Arial" panose="020B0604020202020204" pitchFamily="34" charset="0"/>
              <a:buChar char="•"/>
            </a:pPr>
            <a:r>
              <a:rPr lang="en-GB" sz="2400" b="1" dirty="0"/>
              <a:t>Which one is fullest?</a:t>
            </a:r>
          </a:p>
          <a:p>
            <a:pPr marL="342900" indent="-342900">
              <a:buFont typeface="Arial" panose="020B0604020202020204" pitchFamily="34" charset="0"/>
              <a:buChar char="•"/>
            </a:pPr>
            <a:r>
              <a:rPr lang="en-GB" sz="2400" b="1" dirty="0"/>
              <a:t>Which one is emptiest?</a:t>
            </a:r>
          </a:p>
          <a:p>
            <a:pPr marL="342900" indent="-342900">
              <a:buFont typeface="Arial" panose="020B0604020202020204" pitchFamily="34" charset="0"/>
              <a:buChar char="•"/>
            </a:pPr>
            <a:r>
              <a:rPr lang="en-GB" sz="2400" b="1" dirty="0"/>
              <a:t>What can you do to ‘fill’ the ones that are getting empty?</a:t>
            </a:r>
          </a:p>
        </p:txBody>
      </p:sp>
    </p:spTree>
    <p:extLst>
      <p:ext uri="{BB962C8B-B14F-4D97-AF65-F5344CB8AC3E}">
        <p14:creationId xmlns:p14="http://schemas.microsoft.com/office/powerpoint/2010/main" val="1813551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09AE-A827-4557-A0F7-50741FADF23D}"/>
              </a:ext>
            </a:extLst>
          </p:cNvPr>
          <p:cNvSpPr>
            <a:spLocks noGrp="1"/>
          </p:cNvSpPr>
          <p:nvPr>
            <p:ph type="title"/>
          </p:nvPr>
        </p:nvSpPr>
        <p:spPr>
          <a:xfrm>
            <a:off x="838200" y="34864"/>
            <a:ext cx="10515600" cy="1325563"/>
          </a:xfrm>
        </p:spPr>
        <p:txBody>
          <a:bodyPr/>
          <a:lstStyle/>
          <a:p>
            <a:pPr algn="ctr"/>
            <a:r>
              <a:rPr lang="en-GB" b="1" dirty="0"/>
              <a:t>Ideas for filling your tanks</a:t>
            </a:r>
          </a:p>
        </p:txBody>
      </p:sp>
      <p:pic>
        <p:nvPicPr>
          <p:cNvPr id="4" name="Picture 4" descr="5 reasons why driving with an almost empty tank is bad for your vehicle |  Auto Care – Gulf News">
            <a:extLst>
              <a:ext uri="{FF2B5EF4-FFF2-40B4-BE49-F238E27FC236}">
                <a16:creationId xmlns:a16="http://schemas.microsoft.com/office/drawing/2014/main" id="{FF6147B3-A06D-4D93-85B3-3C877D13B4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6495495" y="1471419"/>
            <a:ext cx="1731180" cy="1731180"/>
          </a:xfrm>
          <a:prstGeom prst="ellipse">
            <a:avLst/>
          </a:prstGeom>
          <a:noFill/>
          <a:ln w="38100">
            <a:solidFill>
              <a:srgbClr val="FF0000"/>
            </a:solidFill>
          </a:ln>
          <a:extLst>
            <a:ext uri="{909E8E84-426E-40DD-AFC4-6F175D3DCCD1}">
              <a14:hiddenFill xmlns:a14="http://schemas.microsoft.com/office/drawing/2010/main">
                <a:solidFill>
                  <a:srgbClr val="FFFFFF"/>
                </a:solidFill>
              </a14:hiddenFill>
            </a:ext>
          </a:extLst>
        </p:spPr>
      </p:pic>
      <p:pic>
        <p:nvPicPr>
          <p:cNvPr id="5" name="Picture 4" descr="5 reasons why driving with an almost empty tank is bad for your vehicle |  Auto Care – Gulf News">
            <a:extLst>
              <a:ext uri="{FF2B5EF4-FFF2-40B4-BE49-F238E27FC236}">
                <a16:creationId xmlns:a16="http://schemas.microsoft.com/office/drawing/2014/main" id="{99ACD276-38FC-4ED0-A454-071128B647E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9124395" y="1471419"/>
            <a:ext cx="1731180" cy="1731180"/>
          </a:xfrm>
          <a:prstGeom prst="ellipse">
            <a:avLst/>
          </a:prstGeom>
          <a:noFill/>
          <a:ln w="38100">
            <a:solidFill>
              <a:schemeClr val="accent4"/>
            </a:solidFill>
          </a:ln>
          <a:extLst>
            <a:ext uri="{909E8E84-426E-40DD-AFC4-6F175D3DCCD1}">
              <a14:hiddenFill xmlns:a14="http://schemas.microsoft.com/office/drawing/2010/main">
                <a:solidFill>
                  <a:srgbClr val="FFFFFF"/>
                </a:solidFill>
              </a14:hiddenFill>
            </a:ext>
          </a:extLst>
        </p:spPr>
      </p:pic>
      <p:pic>
        <p:nvPicPr>
          <p:cNvPr id="6" name="Picture 4" descr="5 reasons why driving with an almost empty tank is bad for your vehicle |  Auto Care – Gulf News">
            <a:extLst>
              <a:ext uri="{FF2B5EF4-FFF2-40B4-BE49-F238E27FC236}">
                <a16:creationId xmlns:a16="http://schemas.microsoft.com/office/drawing/2014/main" id="{E3792D7F-4961-4AEF-A168-84AA3CA367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1237695" y="1471419"/>
            <a:ext cx="1731180" cy="1731180"/>
          </a:xfrm>
          <a:prstGeom prst="ellipse">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7" name="Picture 4" descr="5 reasons why driving with an almost empty tank is bad for your vehicle |  Auto Care – Gulf News">
            <a:extLst>
              <a:ext uri="{FF2B5EF4-FFF2-40B4-BE49-F238E27FC236}">
                <a16:creationId xmlns:a16="http://schemas.microsoft.com/office/drawing/2014/main" id="{BAF13987-2FE3-4AFC-8724-A133CE4DF1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074" t="4021" r="13340" b="1948"/>
          <a:stretch/>
        </p:blipFill>
        <p:spPr bwMode="auto">
          <a:xfrm>
            <a:off x="3866595" y="1471419"/>
            <a:ext cx="1731180" cy="1731180"/>
          </a:xfrm>
          <a:prstGeom prst="ellipse">
            <a:avLst/>
          </a:prstGeom>
          <a:noFill/>
          <a:ln w="38100">
            <a:solidFill>
              <a:schemeClr val="accent6"/>
            </a:solidFill>
          </a:ln>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4F84BE8-D2CC-4D01-81FD-856DB2E91323}"/>
              </a:ext>
            </a:extLst>
          </p:cNvPr>
          <p:cNvSpPr txBox="1"/>
          <p:nvPr/>
        </p:nvSpPr>
        <p:spPr>
          <a:xfrm>
            <a:off x="838200" y="3424582"/>
            <a:ext cx="2453818" cy="3139321"/>
          </a:xfrm>
          <a:prstGeom prst="rect">
            <a:avLst/>
          </a:prstGeom>
          <a:noFill/>
        </p:spPr>
        <p:txBody>
          <a:bodyPr wrap="square" rtlCol="0">
            <a:spAutoFit/>
          </a:bodyPr>
          <a:lstStyle/>
          <a:p>
            <a:pPr algn="ctr"/>
            <a:r>
              <a:rPr lang="en-GB" b="1" dirty="0">
                <a:solidFill>
                  <a:schemeClr val="accent1"/>
                </a:solidFill>
              </a:rPr>
              <a:t>EMOTIONAL</a:t>
            </a:r>
          </a:p>
          <a:p>
            <a:pPr algn="ctr"/>
            <a:endParaRPr lang="en-GB" dirty="0">
              <a:solidFill>
                <a:schemeClr val="accent1"/>
              </a:solidFill>
            </a:endParaRPr>
          </a:p>
          <a:p>
            <a:pPr algn="ctr"/>
            <a:r>
              <a:rPr lang="en-GB" dirty="0">
                <a:solidFill>
                  <a:schemeClr val="accent1"/>
                </a:solidFill>
              </a:rPr>
              <a:t>Keep a diary of your feelings, speak to someone you trust about how you feel, be kind to yourself, do something that makes you feel happy, get outside more, help someone else</a:t>
            </a:r>
          </a:p>
        </p:txBody>
      </p:sp>
      <p:sp>
        <p:nvSpPr>
          <p:cNvPr id="11" name="TextBox 10">
            <a:extLst>
              <a:ext uri="{FF2B5EF4-FFF2-40B4-BE49-F238E27FC236}">
                <a16:creationId xmlns:a16="http://schemas.microsoft.com/office/drawing/2014/main" id="{42FC24B9-95D9-49B2-A8E5-6126FF129579}"/>
              </a:ext>
            </a:extLst>
          </p:cNvPr>
          <p:cNvSpPr txBox="1"/>
          <p:nvPr/>
        </p:nvSpPr>
        <p:spPr>
          <a:xfrm>
            <a:off x="3505276" y="3424582"/>
            <a:ext cx="2453818" cy="3139321"/>
          </a:xfrm>
          <a:prstGeom prst="rect">
            <a:avLst/>
          </a:prstGeom>
          <a:noFill/>
        </p:spPr>
        <p:txBody>
          <a:bodyPr wrap="square" rtlCol="0">
            <a:spAutoFit/>
          </a:bodyPr>
          <a:lstStyle/>
          <a:p>
            <a:pPr algn="ctr"/>
            <a:r>
              <a:rPr lang="en-GB" b="1" dirty="0">
                <a:solidFill>
                  <a:schemeClr val="accent6"/>
                </a:solidFill>
              </a:rPr>
              <a:t>PHYSICAL</a:t>
            </a:r>
          </a:p>
          <a:p>
            <a:pPr algn="ctr"/>
            <a:endParaRPr lang="en-GB" dirty="0">
              <a:solidFill>
                <a:schemeClr val="accent6"/>
              </a:solidFill>
            </a:endParaRPr>
          </a:p>
          <a:p>
            <a:pPr algn="ctr"/>
            <a:r>
              <a:rPr lang="en-GB" dirty="0">
                <a:solidFill>
                  <a:schemeClr val="accent6"/>
                </a:solidFill>
              </a:rPr>
              <a:t>Eat balanced meals, drink lots of water, get at least 8 hours of sleep each night, do regular exercise, get outside every day, keep up your hygiene to prevent getting ill, rest when you need to</a:t>
            </a:r>
          </a:p>
        </p:txBody>
      </p:sp>
      <p:sp>
        <p:nvSpPr>
          <p:cNvPr id="12" name="TextBox 11">
            <a:extLst>
              <a:ext uri="{FF2B5EF4-FFF2-40B4-BE49-F238E27FC236}">
                <a16:creationId xmlns:a16="http://schemas.microsoft.com/office/drawing/2014/main" id="{6DD781D0-83D1-41FC-99D4-9512E6E5F05B}"/>
              </a:ext>
            </a:extLst>
          </p:cNvPr>
          <p:cNvSpPr txBox="1"/>
          <p:nvPr/>
        </p:nvSpPr>
        <p:spPr>
          <a:xfrm>
            <a:off x="6134176" y="3424581"/>
            <a:ext cx="2453818" cy="3139321"/>
          </a:xfrm>
          <a:prstGeom prst="rect">
            <a:avLst/>
          </a:prstGeom>
          <a:noFill/>
        </p:spPr>
        <p:txBody>
          <a:bodyPr wrap="square" rtlCol="0">
            <a:spAutoFit/>
          </a:bodyPr>
          <a:lstStyle/>
          <a:p>
            <a:pPr algn="ctr"/>
            <a:r>
              <a:rPr lang="en-GB" b="1" dirty="0">
                <a:solidFill>
                  <a:srgbClr val="F44600"/>
                </a:solidFill>
              </a:rPr>
              <a:t>INTELLECTUAL</a:t>
            </a:r>
          </a:p>
          <a:p>
            <a:pPr algn="ctr"/>
            <a:endParaRPr lang="en-GB" dirty="0">
              <a:solidFill>
                <a:srgbClr val="F44600"/>
              </a:solidFill>
            </a:endParaRPr>
          </a:p>
          <a:p>
            <a:pPr algn="ctr"/>
            <a:r>
              <a:rPr lang="en-GB" dirty="0">
                <a:solidFill>
                  <a:srgbClr val="F44600"/>
                </a:solidFill>
              </a:rPr>
              <a:t>Do your best in every lesson, plan out your evenings so you have time for homework as well as rest, do something creative every week, learn something new, ask for help when you need it</a:t>
            </a:r>
          </a:p>
        </p:txBody>
      </p:sp>
      <p:sp>
        <p:nvSpPr>
          <p:cNvPr id="13" name="TextBox 12">
            <a:extLst>
              <a:ext uri="{FF2B5EF4-FFF2-40B4-BE49-F238E27FC236}">
                <a16:creationId xmlns:a16="http://schemas.microsoft.com/office/drawing/2014/main" id="{00F6FF93-8CC6-49CF-96EC-FC41FC464F82}"/>
              </a:ext>
            </a:extLst>
          </p:cNvPr>
          <p:cNvSpPr txBox="1"/>
          <p:nvPr/>
        </p:nvSpPr>
        <p:spPr>
          <a:xfrm>
            <a:off x="8763076" y="3424580"/>
            <a:ext cx="2453818" cy="3139321"/>
          </a:xfrm>
          <a:prstGeom prst="rect">
            <a:avLst/>
          </a:prstGeom>
          <a:noFill/>
        </p:spPr>
        <p:txBody>
          <a:bodyPr wrap="square" rtlCol="0">
            <a:spAutoFit/>
          </a:bodyPr>
          <a:lstStyle/>
          <a:p>
            <a:pPr algn="ctr"/>
            <a:r>
              <a:rPr lang="en-GB" b="1" dirty="0">
                <a:solidFill>
                  <a:srgbClr val="FFC000"/>
                </a:solidFill>
              </a:rPr>
              <a:t>RELATIONAL</a:t>
            </a:r>
          </a:p>
          <a:p>
            <a:pPr algn="ctr"/>
            <a:endParaRPr lang="en-GB" dirty="0">
              <a:solidFill>
                <a:srgbClr val="FFC000"/>
              </a:solidFill>
            </a:endParaRPr>
          </a:p>
          <a:p>
            <a:pPr algn="ctr"/>
            <a:r>
              <a:rPr lang="en-GB" dirty="0">
                <a:solidFill>
                  <a:srgbClr val="FFC000"/>
                </a:solidFill>
              </a:rPr>
              <a:t>Arrange to meet up with a friend, look out for others who might be lonely, don’t spend all your time at home in your room, talk about your feelings, give more hugs, encourage others and be kind</a:t>
            </a:r>
          </a:p>
        </p:txBody>
      </p:sp>
    </p:spTree>
    <p:extLst>
      <p:ext uri="{BB962C8B-B14F-4D97-AF65-F5344CB8AC3E}">
        <p14:creationId xmlns:p14="http://schemas.microsoft.com/office/powerpoint/2010/main" val="245920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F4CAB-3C6B-4F01-9816-4C18EA94F445}"/>
              </a:ext>
            </a:extLst>
          </p:cNvPr>
          <p:cNvSpPr>
            <a:spLocks noGrp="1"/>
          </p:cNvSpPr>
          <p:nvPr>
            <p:ph type="title"/>
          </p:nvPr>
        </p:nvSpPr>
        <p:spPr>
          <a:xfrm>
            <a:off x="1803091" y="2764953"/>
            <a:ext cx="8585817" cy="1825248"/>
          </a:xfrm>
        </p:spPr>
        <p:txBody>
          <a:bodyPr>
            <a:normAutofit fontScale="90000"/>
          </a:bodyPr>
          <a:lstStyle/>
          <a:p>
            <a:pPr algn="ctr"/>
            <a:r>
              <a:rPr lang="en-GB" b="1" dirty="0"/>
              <a:t>What one thing will you do differently this week to boost your mental wellbeing?</a:t>
            </a:r>
          </a:p>
        </p:txBody>
      </p:sp>
      <p:pic>
        <p:nvPicPr>
          <p:cNvPr id="3074" name="Picture 2">
            <a:extLst>
              <a:ext uri="{FF2B5EF4-FFF2-40B4-BE49-F238E27FC236}">
                <a16:creationId xmlns:a16="http://schemas.microsoft.com/office/drawing/2014/main" id="{3ABAAD75-0EE2-4F5E-A681-D8984CD5AB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5406" y="1241924"/>
            <a:ext cx="2021187" cy="1523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213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1143</TotalTime>
  <Words>1070</Words>
  <Application>Microsoft Office PowerPoint</Application>
  <PresentationFormat>Widescreen</PresentationFormat>
  <Paragraphs>97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Mental Wellbeing</vt:lpstr>
      <vt:lpstr>Imagine you have four tanks…</vt:lpstr>
      <vt:lpstr>How full is your EMOTIONAL tank?</vt:lpstr>
      <vt:lpstr>How full is your PHYSICAL tank?</vt:lpstr>
      <vt:lpstr>How full is your INTELLECTUAL tank?</vt:lpstr>
      <vt:lpstr>How full is your RELATIONAL tank?</vt:lpstr>
      <vt:lpstr>Now that you have considered each tank in turn…</vt:lpstr>
      <vt:lpstr>Ideas for filling your tanks</vt:lpstr>
      <vt:lpstr>What one thing will you do differently this week to boost your mental wellbeing?</vt:lpstr>
      <vt:lpstr>Extension: Thoughts and Worries</vt:lpstr>
      <vt:lpstr>PowerPoint Presentation</vt:lpstr>
      <vt:lpstr>‘Grounding’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Wellbeing</dc:title>
  <dc:creator>Sarah Joy Marshall</dc:creator>
  <cp:lastModifiedBy>Sarah Joy Gillard</cp:lastModifiedBy>
  <cp:revision>10</cp:revision>
  <dcterms:created xsi:type="dcterms:W3CDTF">2021-06-21T14:09:08Z</dcterms:created>
  <dcterms:modified xsi:type="dcterms:W3CDTF">2023-10-28T08:53:53Z</dcterms:modified>
</cp:coreProperties>
</file>