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57" r:id="rId17"/>
    <p:sldId id="258" r:id="rId18"/>
    <p:sldId id="259" r:id="rId19"/>
    <p:sldId id="260" r:id="rId20"/>
    <p:sldId id="262" r:id="rId21"/>
    <p:sldId id="263" r:id="rId22"/>
    <p:sldId id="264" r:id="rId23"/>
    <p:sldId id="265" r:id="rId24"/>
    <p:sldId id="266" r:id="rId25"/>
    <p:sldId id="267" r:id="rId26"/>
    <p:sldId id="268" r:id="rId27"/>
    <p:sldId id="269" r:id="rId28"/>
    <p:sldId id="270"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3445-9DEC-4B7E-9A86-877FAA3CED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868254-3DAC-444B-BF2B-EE24F5319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B9CC57-4E1D-45BC-A505-74151AD1EE54}"/>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5" name="Footer Placeholder 4">
            <a:extLst>
              <a:ext uri="{FF2B5EF4-FFF2-40B4-BE49-F238E27FC236}">
                <a16:creationId xmlns:a16="http://schemas.microsoft.com/office/drawing/2014/main" id="{BDB2BE66-FA40-4529-ADBA-0D8231439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B4885B-1CE1-484B-9AD8-AEFC393BD0E9}"/>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138775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35D1-EF6E-4E3A-B0D3-A9748F4E03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BFB432-4E2F-42A9-945B-4595E3CBDF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D371E-CF1F-4820-BB8C-D0133478C2FC}"/>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5" name="Footer Placeholder 4">
            <a:extLst>
              <a:ext uri="{FF2B5EF4-FFF2-40B4-BE49-F238E27FC236}">
                <a16:creationId xmlns:a16="http://schemas.microsoft.com/office/drawing/2014/main" id="{6E3BA174-FE72-4E2B-9D42-ED31DD3952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500C84-E823-47F1-A7AA-64E1116CE538}"/>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344408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4E11F-B38B-47B1-BAB5-15F647B991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7537F8-DE77-44B7-A322-57B05A30B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E4F1E-36B5-4736-8295-74D669534515}"/>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5" name="Footer Placeholder 4">
            <a:extLst>
              <a:ext uri="{FF2B5EF4-FFF2-40B4-BE49-F238E27FC236}">
                <a16:creationId xmlns:a16="http://schemas.microsoft.com/office/drawing/2014/main" id="{3A8E2377-CD6F-4AC5-B552-4C376C98F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3DA9C-CEA9-429B-8FC0-1B9337669275}"/>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378052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B078-C501-4487-93E4-67E634981B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D80397-8575-4A3D-868D-38A5683928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440F79-44E1-4B30-A6C1-0BA0A6DC61FA}"/>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5" name="Footer Placeholder 4">
            <a:extLst>
              <a:ext uri="{FF2B5EF4-FFF2-40B4-BE49-F238E27FC236}">
                <a16:creationId xmlns:a16="http://schemas.microsoft.com/office/drawing/2014/main" id="{C470B5AD-5F2E-4B67-9BAD-9447FDB392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E2C9A3-F026-4425-9E20-745C2AFCBE44}"/>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219101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3EEC-CD19-43D2-8847-8D322D15A2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24B862-1F8B-4D2A-B639-3DE1A975B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2A3DB-B16C-45C1-B1E1-9878169788E4}"/>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5" name="Footer Placeholder 4">
            <a:extLst>
              <a:ext uri="{FF2B5EF4-FFF2-40B4-BE49-F238E27FC236}">
                <a16:creationId xmlns:a16="http://schemas.microsoft.com/office/drawing/2014/main" id="{862F6189-5190-4B10-8D95-0143C717A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A5969-3CDE-478F-9C6B-5AEEF03B6A0C}"/>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403101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5D46-949C-459B-AA2B-435B7366C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265AD-A95A-4596-912A-253F27180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4FFCB6-D837-484F-A51F-A370B4FAD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82655-3BFF-4C1A-80A5-149D3206E9E3}"/>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6" name="Footer Placeholder 5">
            <a:extLst>
              <a:ext uri="{FF2B5EF4-FFF2-40B4-BE49-F238E27FC236}">
                <a16:creationId xmlns:a16="http://schemas.microsoft.com/office/drawing/2014/main" id="{9B0A9968-46BF-4A09-9FFB-68FF7CFD5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D9174E-39BF-459F-98DD-EAA728EE8085}"/>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397301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82D4-1815-4027-AF58-91E05CFC52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B1B64-484B-4A4F-BE54-0F0D72563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F4B78-5770-484E-90FA-587FB8461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455DF6-5B6B-4E68-98D7-96C246E45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E04AA-7F7B-4999-B1BB-BF80D592FF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C148A0-E492-4BD7-9867-44045B610882}"/>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8" name="Footer Placeholder 7">
            <a:extLst>
              <a:ext uri="{FF2B5EF4-FFF2-40B4-BE49-F238E27FC236}">
                <a16:creationId xmlns:a16="http://schemas.microsoft.com/office/drawing/2014/main" id="{A03E626F-D36B-4D4E-BFE0-4D70C9B4F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A030C8-CF5B-4854-99C5-798A0C5EF916}"/>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295187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AB9F-ED8C-4201-A023-30DBACFE1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22067C-1D07-4655-8153-DEA4C227A7B3}"/>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4" name="Footer Placeholder 3">
            <a:extLst>
              <a:ext uri="{FF2B5EF4-FFF2-40B4-BE49-F238E27FC236}">
                <a16:creationId xmlns:a16="http://schemas.microsoft.com/office/drawing/2014/main" id="{D53D8BF7-8689-4AC4-B028-23B12FCE08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D3138E-BB0D-44D0-B1EB-C6DD6AF8AAFB}"/>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127168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F2483-A6B4-4223-8353-652AB586473F}"/>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3" name="Footer Placeholder 2">
            <a:extLst>
              <a:ext uri="{FF2B5EF4-FFF2-40B4-BE49-F238E27FC236}">
                <a16:creationId xmlns:a16="http://schemas.microsoft.com/office/drawing/2014/main" id="{917608AC-EA9A-4084-9792-F9755371EA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47DCEE-6350-4CB3-A209-96BAE6B9174A}"/>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2272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CB53-B945-4499-AAA9-F2EA96655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87A6D-F785-41E2-9D13-D1AF2C31A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87C668-8A6A-4375-891D-C92A4F3BD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F7A28-655E-45F8-B210-0B92BC582BE2}"/>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6" name="Footer Placeholder 5">
            <a:extLst>
              <a:ext uri="{FF2B5EF4-FFF2-40B4-BE49-F238E27FC236}">
                <a16:creationId xmlns:a16="http://schemas.microsoft.com/office/drawing/2014/main" id="{AD23FFA6-232D-4400-BEAB-0B4FECDF8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D55FF-D003-490F-A299-80A8FEF8A671}"/>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57906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7930-4CC1-4F25-B3FF-0D992EF79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964E06-E61A-43E8-9F5E-EBF40465C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497D89-F0E7-480E-9883-9A0296617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D403B-6B18-4EA3-AB84-AFD03B271AC6}"/>
              </a:ext>
            </a:extLst>
          </p:cNvPr>
          <p:cNvSpPr>
            <a:spLocks noGrp="1"/>
          </p:cNvSpPr>
          <p:nvPr>
            <p:ph type="dt" sz="half" idx="10"/>
          </p:nvPr>
        </p:nvSpPr>
        <p:spPr/>
        <p:txBody>
          <a:bodyPr/>
          <a:lstStyle/>
          <a:p>
            <a:fld id="{A1610118-1870-4550-96FF-413B0BCC7ED4}" type="datetimeFigureOut">
              <a:rPr lang="en-GB" smtClean="0"/>
              <a:t>18/11/2020</a:t>
            </a:fld>
            <a:endParaRPr lang="en-GB"/>
          </a:p>
        </p:txBody>
      </p:sp>
      <p:sp>
        <p:nvSpPr>
          <p:cNvPr id="6" name="Footer Placeholder 5">
            <a:extLst>
              <a:ext uri="{FF2B5EF4-FFF2-40B4-BE49-F238E27FC236}">
                <a16:creationId xmlns:a16="http://schemas.microsoft.com/office/drawing/2014/main" id="{E7C14725-AE70-4F0A-AADB-453C7B567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57DA8-F9AD-4F4E-8AA6-4451EA07E81A}"/>
              </a:ext>
            </a:extLst>
          </p:cNvPr>
          <p:cNvSpPr>
            <a:spLocks noGrp="1"/>
          </p:cNvSpPr>
          <p:nvPr>
            <p:ph type="sldNum" sz="quarter" idx="12"/>
          </p:nvPr>
        </p:nvSpPr>
        <p:spPr/>
        <p:txBody>
          <a:bodyPr/>
          <a:lstStyle/>
          <a:p>
            <a:fld id="{1853DBC0-CAA2-4A63-AACD-8E20233517A1}" type="slidenum">
              <a:rPr lang="en-GB" smtClean="0"/>
              <a:t>‹#›</a:t>
            </a:fld>
            <a:endParaRPr lang="en-GB"/>
          </a:p>
        </p:txBody>
      </p:sp>
    </p:spTree>
    <p:extLst>
      <p:ext uri="{BB962C8B-B14F-4D97-AF65-F5344CB8AC3E}">
        <p14:creationId xmlns:p14="http://schemas.microsoft.com/office/powerpoint/2010/main" val="389753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82E5F-1920-43A0-91AA-E7189FAC7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CEECC4-2F22-49CC-AD51-DE66C1F59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88BB25-B4C3-4AE4-8E2A-96FDBDEC2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10118-1870-4550-96FF-413B0BCC7ED4}" type="datetimeFigureOut">
              <a:rPr lang="en-GB" smtClean="0"/>
              <a:t>18/11/2020</a:t>
            </a:fld>
            <a:endParaRPr lang="en-GB"/>
          </a:p>
        </p:txBody>
      </p:sp>
      <p:sp>
        <p:nvSpPr>
          <p:cNvPr id="5" name="Footer Placeholder 4">
            <a:extLst>
              <a:ext uri="{FF2B5EF4-FFF2-40B4-BE49-F238E27FC236}">
                <a16:creationId xmlns:a16="http://schemas.microsoft.com/office/drawing/2014/main" id="{8221D545-3158-4AAE-A387-749AB7F9C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8BE2CF-FFE6-4CAC-A529-C18954974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3DBC0-CAA2-4A63-AACD-8E20233517A1}" type="slidenum">
              <a:rPr lang="en-GB" smtClean="0"/>
              <a:t>‹#›</a:t>
            </a:fld>
            <a:endParaRPr lang="en-GB"/>
          </a:p>
        </p:txBody>
      </p:sp>
    </p:spTree>
    <p:extLst>
      <p:ext uri="{BB962C8B-B14F-4D97-AF65-F5344CB8AC3E}">
        <p14:creationId xmlns:p14="http://schemas.microsoft.com/office/powerpoint/2010/main" val="6212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5.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slide" Target="slide13.xml"/><Relationship Id="rId2" Type="http://schemas.openxmlformats.org/officeDocument/2006/relationships/image" Target="../media/image1.gif"/><Relationship Id="rId16"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9.xml"/><Relationship Id="rId5" Type="http://schemas.openxmlformats.org/officeDocument/2006/relationships/slide" Target="slide12.xml"/><Relationship Id="rId15" Type="http://schemas.openxmlformats.org/officeDocument/2006/relationships/slide" Target="slide4.xml"/><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slide" Target="slide15.xml"/><Relationship Id="rId14" Type="http://schemas.openxmlformats.org/officeDocument/2006/relationships/slide" Target="slide10.xml"/></Relationships>
</file>

<file path=ppt/slides/_rels/slide10.xml.rels><?xml version="1.0" encoding="UTF-8" standalone="yes"?>
<Relationships xmlns="http://schemas.openxmlformats.org/package/2006/relationships"><Relationship Id="rId8" Type="http://schemas.openxmlformats.org/officeDocument/2006/relationships/hyperlink" Target="https://www.firstpalette.com/craft/paper-snowflake.html" TargetMode="External"/><Relationship Id="rId3" Type="http://schemas.openxmlformats.org/officeDocument/2006/relationships/slide" Target="slide24.xml"/><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t3HJgCcSUqQ" TargetMode="External"/><Relationship Id="rId3" Type="http://schemas.openxmlformats.org/officeDocument/2006/relationships/slide" Target="slide25.xml"/><Relationship Id="rId7" Type="http://schemas.openxmlformats.org/officeDocument/2006/relationships/hyperlink" Target="https://www.youtube.com/watch?v=syssbmp8oSw"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f-BldKcfoFY" TargetMode="External"/><Relationship Id="rId11" Type="http://schemas.openxmlformats.org/officeDocument/2006/relationships/slide" Target="slide1.xml"/><Relationship Id="rId5" Type="http://schemas.openxmlformats.org/officeDocument/2006/relationships/hyperlink" Target="https://www.youtube.com/watch?v=RmUWWVZw28E"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www.youtube.com/watch?v=oY8NNBVmoaM"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sporcle.com/games/subcategory/christmas"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EF61-C24C-4C4D-BAF2-650FACEEBAE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BFA6454-956D-4EC0-96EF-3D6E8EBF2DB7}"/>
              </a:ext>
            </a:extLst>
          </p:cNvPr>
          <p:cNvSpPr>
            <a:spLocks noGrp="1"/>
          </p:cNvSpPr>
          <p:nvPr>
            <p:ph type="subTitle" idx="1"/>
          </p:nvPr>
        </p:nvSpPr>
        <p:spPr/>
        <p:txBody>
          <a:bodyPr/>
          <a:lstStyle/>
          <a:p>
            <a:endParaRPr lang="en-GB"/>
          </a:p>
        </p:txBody>
      </p:sp>
      <p:pic>
        <p:nvPicPr>
          <p:cNvPr id="1026" name="Picture 2" descr="christmas snow gif 2 — ImgBB">
            <a:extLst>
              <a:ext uri="{FF2B5EF4-FFF2-40B4-BE49-F238E27FC236}">
                <a16:creationId xmlns:a16="http://schemas.microsoft.com/office/drawing/2014/main" id="{66439EA4-C5D7-4885-997C-9A955994A7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rId3" action="ppaction://hlinksldjump"/>
            <a:extLst>
              <a:ext uri="{FF2B5EF4-FFF2-40B4-BE49-F238E27FC236}">
                <a16:creationId xmlns:a16="http://schemas.microsoft.com/office/drawing/2014/main" id="{DD3A4CBD-AD07-4BEF-B507-B6997FC2212C}"/>
              </a:ext>
            </a:extLst>
          </p:cNvPr>
          <p:cNvSpPr/>
          <p:nvPr/>
        </p:nvSpPr>
        <p:spPr>
          <a:xfrm>
            <a:off x="579267" y="356127"/>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8</a:t>
            </a:r>
          </a:p>
        </p:txBody>
      </p:sp>
      <p:sp>
        <p:nvSpPr>
          <p:cNvPr id="5" name="Rectangle 4">
            <a:hlinkClick r:id="rId4" action="ppaction://hlinksldjump"/>
            <a:extLst>
              <a:ext uri="{FF2B5EF4-FFF2-40B4-BE49-F238E27FC236}">
                <a16:creationId xmlns:a16="http://schemas.microsoft.com/office/drawing/2014/main" id="{213A35F6-A195-429C-89F8-E6188CE54404}"/>
              </a:ext>
            </a:extLst>
          </p:cNvPr>
          <p:cNvSpPr/>
          <p:nvPr/>
        </p:nvSpPr>
        <p:spPr>
          <a:xfrm>
            <a:off x="2931110" y="521802"/>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2</a:t>
            </a:r>
          </a:p>
        </p:txBody>
      </p:sp>
      <p:sp>
        <p:nvSpPr>
          <p:cNvPr id="7" name="Rectangle 6">
            <a:hlinkClick r:id="rId5" action="ppaction://hlinksldjump"/>
            <a:extLst>
              <a:ext uri="{FF2B5EF4-FFF2-40B4-BE49-F238E27FC236}">
                <a16:creationId xmlns:a16="http://schemas.microsoft.com/office/drawing/2014/main" id="{47DB46A0-2A02-4E9D-A3A2-FD6DEB474B81}"/>
              </a:ext>
            </a:extLst>
          </p:cNvPr>
          <p:cNvSpPr/>
          <p:nvPr/>
        </p:nvSpPr>
        <p:spPr>
          <a:xfrm>
            <a:off x="2657013" y="3647561"/>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15</a:t>
            </a:r>
          </a:p>
        </p:txBody>
      </p:sp>
      <p:sp>
        <p:nvSpPr>
          <p:cNvPr id="9" name="Rectangle 8">
            <a:hlinkClick r:id="rId6" action="ppaction://hlinksldjump"/>
            <a:extLst>
              <a:ext uri="{FF2B5EF4-FFF2-40B4-BE49-F238E27FC236}">
                <a16:creationId xmlns:a16="http://schemas.microsoft.com/office/drawing/2014/main" id="{F41E777B-4462-4E5C-95CD-27B659F17907}"/>
              </a:ext>
            </a:extLst>
          </p:cNvPr>
          <p:cNvSpPr/>
          <p:nvPr/>
        </p:nvSpPr>
        <p:spPr>
          <a:xfrm>
            <a:off x="4731059" y="2514094"/>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a:t>
            </a:r>
          </a:p>
        </p:txBody>
      </p:sp>
      <p:sp>
        <p:nvSpPr>
          <p:cNvPr id="11" name="Rectangle 10">
            <a:hlinkClick r:id="rId7" action="ppaction://hlinksldjump"/>
            <a:extLst>
              <a:ext uri="{FF2B5EF4-FFF2-40B4-BE49-F238E27FC236}">
                <a16:creationId xmlns:a16="http://schemas.microsoft.com/office/drawing/2014/main" id="{6A9DD09E-5166-44C2-9231-DFFE3C687135}"/>
              </a:ext>
            </a:extLst>
          </p:cNvPr>
          <p:cNvSpPr/>
          <p:nvPr/>
        </p:nvSpPr>
        <p:spPr>
          <a:xfrm>
            <a:off x="5443491" y="638707"/>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14</a:t>
            </a:r>
          </a:p>
        </p:txBody>
      </p:sp>
      <p:sp>
        <p:nvSpPr>
          <p:cNvPr id="13" name="Rectangle 12">
            <a:hlinkClick r:id="rId8" action="ppaction://hlinksldjump"/>
            <a:extLst>
              <a:ext uri="{FF2B5EF4-FFF2-40B4-BE49-F238E27FC236}">
                <a16:creationId xmlns:a16="http://schemas.microsoft.com/office/drawing/2014/main" id="{652FF7D1-B66E-4089-B182-E98D67F7B2BD}"/>
              </a:ext>
            </a:extLst>
          </p:cNvPr>
          <p:cNvSpPr/>
          <p:nvPr/>
        </p:nvSpPr>
        <p:spPr>
          <a:xfrm>
            <a:off x="3659079" y="5257800"/>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9</a:t>
            </a:r>
          </a:p>
        </p:txBody>
      </p:sp>
      <p:sp>
        <p:nvSpPr>
          <p:cNvPr id="15" name="Rectangle 14">
            <a:hlinkClick r:id="rId9" action="ppaction://hlinksldjump"/>
            <a:extLst>
              <a:ext uri="{FF2B5EF4-FFF2-40B4-BE49-F238E27FC236}">
                <a16:creationId xmlns:a16="http://schemas.microsoft.com/office/drawing/2014/main" id="{DC53D288-4DDD-43C3-A1FF-FFC681BEA275}"/>
              </a:ext>
            </a:extLst>
          </p:cNvPr>
          <p:cNvSpPr/>
          <p:nvPr/>
        </p:nvSpPr>
        <p:spPr>
          <a:xfrm>
            <a:off x="5846685" y="4456215"/>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18</a:t>
            </a:r>
          </a:p>
        </p:txBody>
      </p:sp>
      <p:sp>
        <p:nvSpPr>
          <p:cNvPr id="17" name="Rectangle 16">
            <a:hlinkClick r:id="rId10" action="ppaction://hlinksldjump"/>
            <a:extLst>
              <a:ext uri="{FF2B5EF4-FFF2-40B4-BE49-F238E27FC236}">
                <a16:creationId xmlns:a16="http://schemas.microsoft.com/office/drawing/2014/main" id="{2F9AF768-4776-419B-9FFD-B41311E2BD90}"/>
              </a:ext>
            </a:extLst>
          </p:cNvPr>
          <p:cNvSpPr/>
          <p:nvPr/>
        </p:nvSpPr>
        <p:spPr>
          <a:xfrm>
            <a:off x="8158579" y="2480037"/>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17</a:t>
            </a:r>
          </a:p>
        </p:txBody>
      </p:sp>
      <p:sp>
        <p:nvSpPr>
          <p:cNvPr id="19" name="Rectangle 18">
            <a:hlinkClick r:id="rId11" action="ppaction://hlinksldjump"/>
            <a:extLst>
              <a:ext uri="{FF2B5EF4-FFF2-40B4-BE49-F238E27FC236}">
                <a16:creationId xmlns:a16="http://schemas.microsoft.com/office/drawing/2014/main" id="{8662CB93-83FB-4E7E-9775-AE2A5AA03AF3}"/>
              </a:ext>
            </a:extLst>
          </p:cNvPr>
          <p:cNvSpPr/>
          <p:nvPr/>
        </p:nvSpPr>
        <p:spPr>
          <a:xfrm>
            <a:off x="10191564" y="713118"/>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10</a:t>
            </a:r>
          </a:p>
        </p:txBody>
      </p:sp>
      <p:sp>
        <p:nvSpPr>
          <p:cNvPr id="21" name="Rectangle 20">
            <a:hlinkClick r:id="rId12" action="ppaction://hlinksldjump"/>
            <a:extLst>
              <a:ext uri="{FF2B5EF4-FFF2-40B4-BE49-F238E27FC236}">
                <a16:creationId xmlns:a16="http://schemas.microsoft.com/office/drawing/2014/main" id="{B1628F4B-FBFC-4224-9C44-418C6A2AB1ED}"/>
              </a:ext>
            </a:extLst>
          </p:cNvPr>
          <p:cNvSpPr/>
          <p:nvPr/>
        </p:nvSpPr>
        <p:spPr>
          <a:xfrm>
            <a:off x="10333422" y="3785559"/>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16</a:t>
            </a:r>
          </a:p>
        </p:txBody>
      </p:sp>
      <p:sp>
        <p:nvSpPr>
          <p:cNvPr id="23" name="Rectangle 22">
            <a:hlinkClick r:id="rId13" action="ppaction://hlinksldjump"/>
            <a:extLst>
              <a:ext uri="{FF2B5EF4-FFF2-40B4-BE49-F238E27FC236}">
                <a16:creationId xmlns:a16="http://schemas.microsoft.com/office/drawing/2014/main" id="{C4F2539C-E5C9-4551-9208-6192BE998BF7}"/>
              </a:ext>
            </a:extLst>
          </p:cNvPr>
          <p:cNvSpPr/>
          <p:nvPr/>
        </p:nvSpPr>
        <p:spPr>
          <a:xfrm>
            <a:off x="8383848" y="4764828"/>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4</a:t>
            </a:r>
          </a:p>
        </p:txBody>
      </p:sp>
      <p:sp>
        <p:nvSpPr>
          <p:cNvPr id="25" name="Rectangle 24">
            <a:hlinkClick r:id="rId14" action="ppaction://hlinksldjump"/>
            <a:extLst>
              <a:ext uri="{FF2B5EF4-FFF2-40B4-BE49-F238E27FC236}">
                <a16:creationId xmlns:a16="http://schemas.microsoft.com/office/drawing/2014/main" id="{563F42DA-10CD-4997-AC1D-2EC242983310}"/>
              </a:ext>
            </a:extLst>
          </p:cNvPr>
          <p:cNvSpPr/>
          <p:nvPr/>
        </p:nvSpPr>
        <p:spPr>
          <a:xfrm>
            <a:off x="1524000" y="2088498"/>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11</a:t>
            </a:r>
          </a:p>
        </p:txBody>
      </p:sp>
      <p:sp>
        <p:nvSpPr>
          <p:cNvPr id="27" name="Rectangle 26">
            <a:hlinkClick r:id="rId15" action="ppaction://hlinksldjump"/>
            <a:extLst>
              <a:ext uri="{FF2B5EF4-FFF2-40B4-BE49-F238E27FC236}">
                <a16:creationId xmlns:a16="http://schemas.microsoft.com/office/drawing/2014/main" id="{C23C4BCC-8A65-4F20-826E-0808FDD73572}"/>
              </a:ext>
            </a:extLst>
          </p:cNvPr>
          <p:cNvSpPr/>
          <p:nvPr/>
        </p:nvSpPr>
        <p:spPr>
          <a:xfrm>
            <a:off x="7679183" y="266894"/>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3</a:t>
            </a:r>
          </a:p>
        </p:txBody>
      </p:sp>
      <p:sp>
        <p:nvSpPr>
          <p:cNvPr id="29" name="Rectangle 28">
            <a:hlinkClick r:id="rId16" action="ppaction://hlinksldjump"/>
            <a:extLst>
              <a:ext uri="{FF2B5EF4-FFF2-40B4-BE49-F238E27FC236}">
                <a16:creationId xmlns:a16="http://schemas.microsoft.com/office/drawing/2014/main" id="{004144F5-994C-4A59-8056-3A60E5E2E81B}"/>
              </a:ext>
            </a:extLst>
          </p:cNvPr>
          <p:cNvSpPr/>
          <p:nvPr/>
        </p:nvSpPr>
        <p:spPr>
          <a:xfrm>
            <a:off x="574089" y="5000186"/>
            <a:ext cx="1305018" cy="1220017"/>
          </a:xfrm>
          <a:prstGeom prst="rect">
            <a:avLst/>
          </a:prstGeom>
          <a:noFill/>
          <a:ln w="28575">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b="1" dirty="0">
                <a:solidFill>
                  <a:schemeClr val="bg1"/>
                </a:solidFill>
              </a:rPr>
              <a:t>7</a:t>
            </a:r>
          </a:p>
        </p:txBody>
      </p:sp>
      <p:sp>
        <p:nvSpPr>
          <p:cNvPr id="31" name="TextBox 30">
            <a:extLst>
              <a:ext uri="{FF2B5EF4-FFF2-40B4-BE49-F238E27FC236}">
                <a16:creationId xmlns:a16="http://schemas.microsoft.com/office/drawing/2014/main" id="{92215336-121F-40DE-846C-E171EA7B789D}"/>
              </a:ext>
            </a:extLst>
          </p:cNvPr>
          <p:cNvSpPr txBox="1"/>
          <p:nvPr/>
        </p:nvSpPr>
        <p:spPr>
          <a:xfrm>
            <a:off x="6786238" y="6303873"/>
            <a:ext cx="5118717" cy="400110"/>
          </a:xfrm>
          <a:prstGeom prst="rect">
            <a:avLst/>
          </a:prstGeom>
          <a:noFill/>
        </p:spPr>
        <p:txBody>
          <a:bodyPr wrap="square" rtlCol="0">
            <a:spAutoFit/>
          </a:bodyPr>
          <a:lstStyle/>
          <a:p>
            <a:pPr algn="r"/>
            <a:r>
              <a:rPr lang="en-GB" sz="2000" b="1" dirty="0">
                <a:solidFill>
                  <a:schemeClr val="bg1"/>
                </a:solidFill>
              </a:rPr>
              <a:t>Virtual Advent Calendar</a:t>
            </a:r>
          </a:p>
        </p:txBody>
      </p:sp>
    </p:spTree>
    <p:extLst>
      <p:ext uri="{BB962C8B-B14F-4D97-AF65-F5344CB8AC3E}">
        <p14:creationId xmlns:p14="http://schemas.microsoft.com/office/powerpoint/2010/main" val="129865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9001958"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Friday 11</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90708" y="1746259"/>
            <a:ext cx="6205491" cy="2554545"/>
          </a:xfrm>
          <a:prstGeom prst="rect">
            <a:avLst/>
          </a:prstGeom>
          <a:noFill/>
        </p:spPr>
        <p:txBody>
          <a:bodyPr wrap="square" rtlCol="0">
            <a:spAutoFit/>
          </a:bodyPr>
          <a:lstStyle/>
          <a:p>
            <a:pPr algn="ctr"/>
            <a:r>
              <a:rPr lang="en-GB" sz="5000" b="1" dirty="0">
                <a:latin typeface="Arial Rounded MT Bold" panose="020F0704030504030204" pitchFamily="34" charset="0"/>
              </a:rPr>
              <a:t>SNOWFLAKES!</a:t>
            </a:r>
          </a:p>
          <a:p>
            <a:pPr algn="ctr"/>
            <a:endParaRPr lang="en-GB" sz="2000" dirty="0"/>
          </a:p>
          <a:p>
            <a:pPr algn="ctr"/>
            <a:r>
              <a:rPr lang="en-GB" sz="3000" i="1" dirty="0"/>
              <a:t>Decorate your form room with Christmassy snowflakes. You will need A4 white paper and scissors.</a:t>
            </a:r>
          </a:p>
        </p:txBody>
      </p:sp>
      <p:grpSp>
        <p:nvGrpSpPr>
          <p:cNvPr id="15" name="Group 14">
            <a:extLst>
              <a:ext uri="{FF2B5EF4-FFF2-40B4-BE49-F238E27FC236}">
                <a16:creationId xmlns:a16="http://schemas.microsoft.com/office/drawing/2014/main" id="{B312D21A-71B3-47E8-AEA2-A792175FB6DF}"/>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56BFB88E-B4AA-445A-B7C8-9B550378D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AC9DC94-6958-49CC-858E-E3DA59D0AAB5}"/>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B548E1FB-9461-4E7C-BABC-647151E974A6}"/>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pic>
        <p:nvPicPr>
          <p:cNvPr id="9218" name="Picture 2" descr="Paper Snowflake | Kids' Crafts | Fun Craft Ideas | FirstPalette.com">
            <a:extLst>
              <a:ext uri="{FF2B5EF4-FFF2-40B4-BE49-F238E27FC236}">
                <a16:creationId xmlns:a16="http://schemas.microsoft.com/office/drawing/2014/main" id="{0A8C293E-E814-4725-A9C3-ED2E2609B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5030" y="4311985"/>
            <a:ext cx="2732591" cy="1820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783DFC-8B97-4C69-ACF7-E6BCDBC5DAAC}"/>
              </a:ext>
            </a:extLst>
          </p:cNvPr>
          <p:cNvSpPr txBox="1"/>
          <p:nvPr/>
        </p:nvSpPr>
        <p:spPr>
          <a:xfrm>
            <a:off x="1560076" y="4659966"/>
            <a:ext cx="3347623" cy="1323439"/>
          </a:xfrm>
          <a:prstGeom prst="rect">
            <a:avLst/>
          </a:prstGeom>
          <a:noFill/>
        </p:spPr>
        <p:txBody>
          <a:bodyPr wrap="square" rtlCol="0">
            <a:spAutoFit/>
          </a:bodyPr>
          <a:lstStyle/>
          <a:p>
            <a:r>
              <a:rPr lang="en-GB" sz="2000" i="1" dirty="0"/>
              <a:t>Follow these instructions if necessary: </a:t>
            </a:r>
            <a:r>
              <a:rPr lang="en-GB" sz="2000" i="1" dirty="0">
                <a:hlinkClick r:id="rId8"/>
              </a:rPr>
              <a:t>https://www.firstpalette.com/craft/paper-snowflake.html</a:t>
            </a:r>
            <a:endParaRPr lang="en-GB" sz="2000" i="1" dirty="0"/>
          </a:p>
        </p:txBody>
      </p:sp>
    </p:spTree>
    <p:extLst>
      <p:ext uri="{BB962C8B-B14F-4D97-AF65-F5344CB8AC3E}">
        <p14:creationId xmlns:p14="http://schemas.microsoft.com/office/powerpoint/2010/main" val="326023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9925236"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Monday 14</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530658" y="1817301"/>
            <a:ext cx="6125591" cy="4401205"/>
          </a:xfrm>
          <a:prstGeom prst="rect">
            <a:avLst/>
          </a:prstGeom>
          <a:noFill/>
        </p:spPr>
        <p:txBody>
          <a:bodyPr wrap="square" rtlCol="0">
            <a:spAutoFit/>
          </a:bodyPr>
          <a:lstStyle/>
          <a:p>
            <a:pPr algn="ctr"/>
            <a:r>
              <a:rPr lang="en-GB" sz="4000" b="1" dirty="0">
                <a:latin typeface="Arial Rounded MT Bold" panose="020F0704030504030204" pitchFamily="34" charset="0"/>
              </a:rPr>
              <a:t>CHRISTMAS SONG</a:t>
            </a:r>
          </a:p>
          <a:p>
            <a:pPr algn="ctr"/>
            <a:endParaRPr lang="en-GB" sz="3000" dirty="0"/>
          </a:p>
          <a:p>
            <a:r>
              <a:rPr lang="en-GB" sz="2600" i="1" dirty="0"/>
              <a:t>Vote on your favourite Christmas song as a class and have a festive sing-a-long:</a:t>
            </a:r>
          </a:p>
          <a:p>
            <a:endParaRPr lang="en-GB" sz="1000" i="1" dirty="0"/>
          </a:p>
          <a:p>
            <a:pPr marL="514350" indent="-514350">
              <a:buFont typeface="+mj-lt"/>
              <a:buAutoNum type="arabicPeriod"/>
            </a:pPr>
            <a:r>
              <a:rPr lang="en-GB" sz="2600" i="1" dirty="0">
                <a:hlinkClick r:id="rId5"/>
              </a:rPr>
              <a:t>All I want for Christmas is you</a:t>
            </a:r>
            <a:endParaRPr lang="en-GB" sz="2600" i="1" dirty="0"/>
          </a:p>
          <a:p>
            <a:pPr marL="514350" indent="-514350">
              <a:buFont typeface="+mj-lt"/>
              <a:buAutoNum type="arabicPeriod"/>
            </a:pPr>
            <a:r>
              <a:rPr lang="en-GB" sz="2600" i="1" dirty="0">
                <a:hlinkClick r:id="rId6"/>
              </a:rPr>
              <a:t>Merry Christmas Everyone</a:t>
            </a:r>
            <a:endParaRPr lang="en-GB" sz="2600" i="1" dirty="0"/>
          </a:p>
          <a:p>
            <a:pPr marL="514350" indent="-514350">
              <a:buFont typeface="+mj-lt"/>
              <a:buAutoNum type="arabicPeriod"/>
            </a:pPr>
            <a:r>
              <a:rPr lang="en-GB" sz="2600" i="1" dirty="0">
                <a:hlinkClick r:id="rId7"/>
              </a:rPr>
              <a:t>Last Christmas </a:t>
            </a:r>
            <a:endParaRPr lang="en-GB" sz="2600" i="1" dirty="0"/>
          </a:p>
          <a:p>
            <a:pPr marL="514350" indent="-514350">
              <a:buFont typeface="+mj-lt"/>
              <a:buAutoNum type="arabicPeriod"/>
            </a:pPr>
            <a:r>
              <a:rPr lang="en-GB" sz="2600" i="1" dirty="0">
                <a:hlinkClick r:id="rId8"/>
              </a:rPr>
              <a:t>Rockin’ around the Christmas tree</a:t>
            </a:r>
            <a:endParaRPr lang="en-GB" sz="2600" i="1" dirty="0"/>
          </a:p>
          <a:p>
            <a:pPr marL="514350" indent="-514350">
              <a:buFont typeface="+mj-lt"/>
              <a:buAutoNum type="arabicPeriod"/>
            </a:pPr>
            <a:r>
              <a:rPr lang="en-GB" sz="2600" i="1" dirty="0">
                <a:hlinkClick r:id="rId9"/>
              </a:rPr>
              <a:t>Let it snow</a:t>
            </a:r>
            <a:endParaRPr lang="en-GB" sz="2600" dirty="0"/>
          </a:p>
          <a:p>
            <a:endParaRPr lang="en-GB" dirty="0"/>
          </a:p>
        </p:txBody>
      </p:sp>
      <p:grpSp>
        <p:nvGrpSpPr>
          <p:cNvPr id="15" name="Group 14">
            <a:extLst>
              <a:ext uri="{FF2B5EF4-FFF2-40B4-BE49-F238E27FC236}">
                <a16:creationId xmlns:a16="http://schemas.microsoft.com/office/drawing/2014/main" id="{1504CE29-5F4A-4872-9620-957CCDA1BE96}"/>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B50BFDE8-4A21-4188-9C4D-8680272D74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6C139EC-0AF4-4F54-B960-2F72A0F44DE8}"/>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11" action="ppaction://hlinksldjump"/>
            <a:extLst>
              <a:ext uri="{FF2B5EF4-FFF2-40B4-BE49-F238E27FC236}">
                <a16:creationId xmlns:a16="http://schemas.microsoft.com/office/drawing/2014/main" id="{214B3F27-9705-46D0-B7C5-6EE5C4AA4A77}"/>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98093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8176335"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Tuesday 15</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2023368" y="1865705"/>
            <a:ext cx="5140171" cy="3908762"/>
          </a:xfrm>
          <a:prstGeom prst="rect">
            <a:avLst/>
          </a:prstGeom>
          <a:noFill/>
        </p:spPr>
        <p:txBody>
          <a:bodyPr wrap="square" rtlCol="0">
            <a:spAutoFit/>
          </a:bodyPr>
          <a:lstStyle/>
          <a:p>
            <a:pPr algn="ctr"/>
            <a:r>
              <a:rPr lang="en-GB" sz="5000" b="1" dirty="0">
                <a:latin typeface="Arial Rounded MT Bold" panose="020F0704030504030204" pitchFamily="34" charset="0"/>
              </a:rPr>
              <a:t>JOKE</a:t>
            </a:r>
          </a:p>
          <a:p>
            <a:pPr algn="ctr"/>
            <a:endParaRPr lang="en-GB" sz="3000" dirty="0"/>
          </a:p>
          <a:p>
            <a:pPr algn="ctr"/>
            <a:r>
              <a:rPr lang="en-GB" sz="3000" i="1" dirty="0"/>
              <a:t>What Christmas carol is heard in the desert?</a:t>
            </a:r>
          </a:p>
          <a:p>
            <a:pPr algn="ctr"/>
            <a:endParaRPr lang="en-GB" sz="3000" dirty="0"/>
          </a:p>
          <a:p>
            <a:pPr algn="ctr"/>
            <a:endParaRPr lang="en-GB" sz="3000" dirty="0"/>
          </a:p>
          <a:p>
            <a:pPr algn="ctr"/>
            <a:r>
              <a:rPr lang="en-GB" sz="3000" dirty="0"/>
              <a:t>O CAMEL YE FAITHFUL!</a:t>
            </a:r>
          </a:p>
          <a:p>
            <a:endParaRPr lang="en-GB" dirty="0"/>
          </a:p>
        </p:txBody>
      </p:sp>
      <p:sp>
        <p:nvSpPr>
          <p:cNvPr id="14" name="Rectangle 13">
            <a:extLst>
              <a:ext uri="{FF2B5EF4-FFF2-40B4-BE49-F238E27FC236}">
                <a16:creationId xmlns:a16="http://schemas.microsoft.com/office/drawing/2014/main" id="{E8D628D2-748C-4400-A855-3F021CF32D02}"/>
              </a:ext>
            </a:extLst>
          </p:cNvPr>
          <p:cNvSpPr/>
          <p:nvPr/>
        </p:nvSpPr>
        <p:spPr>
          <a:xfrm>
            <a:off x="2640847" y="4870445"/>
            <a:ext cx="3906915" cy="7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rPr>
              <a:t>Click to reveal answer</a:t>
            </a:r>
          </a:p>
        </p:txBody>
      </p:sp>
      <p:grpSp>
        <p:nvGrpSpPr>
          <p:cNvPr id="15" name="Group 14">
            <a:extLst>
              <a:ext uri="{FF2B5EF4-FFF2-40B4-BE49-F238E27FC236}">
                <a16:creationId xmlns:a16="http://schemas.microsoft.com/office/drawing/2014/main" id="{8F67C74A-097C-4FAB-BC75-B4DE4F8969D0}"/>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D9AA8AE9-7FC8-4E8C-A233-64634E1E6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86EAF99-5396-429E-98EF-20681F679E6A}"/>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EADDBDDB-8257-4925-A7AB-D44E56711254}"/>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319061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8939814"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Wednesday 16</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1869538"/>
            <a:ext cx="6205491" cy="861774"/>
          </a:xfrm>
          <a:prstGeom prst="rect">
            <a:avLst/>
          </a:prstGeom>
          <a:noFill/>
        </p:spPr>
        <p:txBody>
          <a:bodyPr wrap="square" rtlCol="0">
            <a:spAutoFit/>
          </a:bodyPr>
          <a:lstStyle/>
          <a:p>
            <a:pPr algn="ctr"/>
            <a:r>
              <a:rPr lang="en-GB" sz="5000" b="1" dirty="0">
                <a:latin typeface="Arial Rounded MT Bold" panose="020F0704030504030204" pitchFamily="34" charset="0"/>
              </a:rPr>
              <a:t>FACT</a:t>
            </a:r>
          </a:p>
        </p:txBody>
      </p:sp>
      <p:grpSp>
        <p:nvGrpSpPr>
          <p:cNvPr id="15" name="Group 14">
            <a:extLst>
              <a:ext uri="{FF2B5EF4-FFF2-40B4-BE49-F238E27FC236}">
                <a16:creationId xmlns:a16="http://schemas.microsoft.com/office/drawing/2014/main" id="{9B2DD529-7948-4EF6-93CE-89480F44FDF0}"/>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0F24BCDE-FEA8-4AE0-9DF6-F11FEBD0C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49C4F72-57C4-4BE3-B8EB-036B53006766}"/>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923962C0-4447-4A9E-BB4D-2D1C83A4BE3E}"/>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pic>
        <p:nvPicPr>
          <p:cNvPr id="6146" name="Picture 2" descr="Free Christmas Tree Cliparts, Download Free Clip Art, Free Clip Art on  Clipart Library">
            <a:extLst>
              <a:ext uri="{FF2B5EF4-FFF2-40B4-BE49-F238E27FC236}">
                <a16:creationId xmlns:a16="http://schemas.microsoft.com/office/drawing/2014/main" id="{63013E28-6B31-4774-B306-2417410957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6605" y="2653599"/>
            <a:ext cx="2299539" cy="33638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AA7C4A-7696-474C-AF94-06117671A87D}"/>
              </a:ext>
            </a:extLst>
          </p:cNvPr>
          <p:cNvSpPr txBox="1"/>
          <p:nvPr/>
        </p:nvSpPr>
        <p:spPr>
          <a:xfrm>
            <a:off x="1642633" y="2919712"/>
            <a:ext cx="4132809" cy="2413953"/>
          </a:xfrm>
          <a:prstGeom prst="rect">
            <a:avLst/>
          </a:prstGeom>
          <a:noFill/>
        </p:spPr>
        <p:txBody>
          <a:bodyPr wrap="square" rtlCol="0">
            <a:spAutoFit/>
          </a:bodyPr>
          <a:lstStyle/>
          <a:p>
            <a:r>
              <a:rPr lang="en-GB" sz="3000" i="1" dirty="0"/>
              <a:t>Christmas trees usually grow for around 15 years before they are sold, so your tree this year could be older than you!</a:t>
            </a:r>
          </a:p>
        </p:txBody>
      </p:sp>
    </p:spTree>
    <p:extLst>
      <p:ext uri="{BB962C8B-B14F-4D97-AF65-F5344CB8AC3E}">
        <p14:creationId xmlns:p14="http://schemas.microsoft.com/office/powerpoint/2010/main" val="263651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8648441"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Thursday 17</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90708" y="1778062"/>
            <a:ext cx="6205491" cy="4293483"/>
          </a:xfrm>
          <a:prstGeom prst="rect">
            <a:avLst/>
          </a:prstGeom>
          <a:noFill/>
        </p:spPr>
        <p:txBody>
          <a:bodyPr wrap="square" rtlCol="0">
            <a:spAutoFit/>
          </a:bodyPr>
          <a:lstStyle/>
          <a:p>
            <a:pPr algn="ctr"/>
            <a:r>
              <a:rPr lang="en-GB" sz="5000" b="1" dirty="0">
                <a:latin typeface="Arial Rounded MT Bold" panose="020F0704030504030204" pitchFamily="34" charset="0"/>
              </a:rPr>
              <a:t>DISCUSS</a:t>
            </a:r>
          </a:p>
          <a:p>
            <a:pPr algn="ctr"/>
            <a:endParaRPr lang="en-GB" sz="3000" dirty="0"/>
          </a:p>
          <a:p>
            <a:pPr algn="ctr"/>
            <a:r>
              <a:rPr lang="en-GB" sz="2500" i="1" dirty="0"/>
              <a:t>As we come to the end of the year…</a:t>
            </a:r>
          </a:p>
          <a:p>
            <a:endParaRPr lang="en-GB" sz="2500" i="1" dirty="0"/>
          </a:p>
          <a:p>
            <a:pPr marL="457200" indent="-457200">
              <a:buFont typeface="Arial" panose="020B0604020202020204" pitchFamily="34" charset="0"/>
              <a:buChar char="•"/>
            </a:pPr>
            <a:r>
              <a:rPr lang="en-GB" sz="2500" i="1" dirty="0"/>
              <a:t>What are you most proud of doing or achieving this year?</a:t>
            </a:r>
          </a:p>
          <a:p>
            <a:pPr marL="457200" indent="-457200">
              <a:buFont typeface="Arial" panose="020B0604020202020204" pitchFamily="34" charset="0"/>
              <a:buChar char="•"/>
            </a:pPr>
            <a:r>
              <a:rPr lang="en-GB" sz="2500" i="1" dirty="0"/>
              <a:t>What would you do differently if you could go back in time?</a:t>
            </a:r>
          </a:p>
          <a:p>
            <a:pPr marL="457200" indent="-457200">
              <a:buFont typeface="Arial" panose="020B0604020202020204" pitchFamily="34" charset="0"/>
              <a:buChar char="•"/>
            </a:pPr>
            <a:r>
              <a:rPr lang="en-GB" sz="2500" i="1" dirty="0"/>
              <a:t>What will be your New Year’s resolution?</a:t>
            </a:r>
            <a:endParaRPr lang="en-GB" sz="2500" dirty="0"/>
          </a:p>
          <a:p>
            <a:endParaRPr lang="en-GB" dirty="0"/>
          </a:p>
        </p:txBody>
      </p:sp>
      <p:grpSp>
        <p:nvGrpSpPr>
          <p:cNvPr id="15" name="Group 14">
            <a:extLst>
              <a:ext uri="{FF2B5EF4-FFF2-40B4-BE49-F238E27FC236}">
                <a16:creationId xmlns:a16="http://schemas.microsoft.com/office/drawing/2014/main" id="{D38E4A6C-10F5-4CD6-95D2-250D76C5EE59}"/>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B4E75811-3E31-477A-B49D-19748BE2C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075BC45-F60E-4F43-874D-87AD5A453B5D}"/>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83940FA4-02BC-4CA2-A56F-DB53934F7311}"/>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43143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7439488"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Friday 18</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1869538"/>
            <a:ext cx="6205491" cy="4001095"/>
          </a:xfrm>
          <a:prstGeom prst="rect">
            <a:avLst/>
          </a:prstGeom>
          <a:noFill/>
        </p:spPr>
        <p:txBody>
          <a:bodyPr wrap="square" rtlCol="0">
            <a:spAutoFit/>
          </a:bodyPr>
          <a:lstStyle/>
          <a:p>
            <a:pPr algn="ctr"/>
            <a:r>
              <a:rPr lang="en-GB" sz="5000" b="1" dirty="0">
                <a:latin typeface="Arial Rounded MT Bold" panose="020F0704030504030204" pitchFamily="34" charset="0"/>
              </a:rPr>
              <a:t>CHRISTMAS JOY</a:t>
            </a:r>
          </a:p>
          <a:p>
            <a:pPr algn="ctr"/>
            <a:endParaRPr lang="en-GB" sz="3000" dirty="0"/>
          </a:p>
          <a:p>
            <a:pPr algn="ctr"/>
            <a:r>
              <a:rPr lang="en-GB" sz="2600" i="1" dirty="0"/>
              <a:t>Believe us when we say, teachers have had a hard time this term. We want to show them some appreciation. Write a note to one (or more!) of your teachers to encourage them or say thank you to them and make sure you give it to them before the end of the day!</a:t>
            </a:r>
            <a:endParaRPr lang="en-GB" sz="2600" dirty="0"/>
          </a:p>
          <a:p>
            <a:endParaRPr lang="en-GB" dirty="0"/>
          </a:p>
        </p:txBody>
      </p:sp>
      <p:grpSp>
        <p:nvGrpSpPr>
          <p:cNvPr id="15" name="Group 14">
            <a:extLst>
              <a:ext uri="{FF2B5EF4-FFF2-40B4-BE49-F238E27FC236}">
                <a16:creationId xmlns:a16="http://schemas.microsoft.com/office/drawing/2014/main" id="{C2FB6F5A-97E0-4634-A8CC-54314EED99F7}"/>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84288DCA-502E-4BBC-A0B1-428AA8EB9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BC0E8DB-9DF5-48B2-982C-E54AE1DE4ADA}"/>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C4BAF60F-A67E-4D5D-8E19-DC8FACE251F9}"/>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295021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83415A2-9A7B-4B92-A1A8-677FAF495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43" y="1203158"/>
            <a:ext cx="5352715" cy="401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18C2D26-E189-499A-9F4F-A28C7B2EC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843" y="1203158"/>
            <a:ext cx="5352715" cy="401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a:t>
            </a:r>
            <a:r>
              <a:rPr lang="en-GB" sz="3000" b="1" baseline="30000" dirty="0"/>
              <a:t>st</a:t>
            </a:r>
            <a:r>
              <a:rPr lang="en-GB" sz="3000" b="1" dirty="0"/>
              <a:t> DECEMBER</a:t>
            </a:r>
          </a:p>
        </p:txBody>
      </p:sp>
      <p:sp>
        <p:nvSpPr>
          <p:cNvPr id="10" name="TextBox 9">
            <a:extLst>
              <a:ext uri="{FF2B5EF4-FFF2-40B4-BE49-F238E27FC236}">
                <a16:creationId xmlns:a16="http://schemas.microsoft.com/office/drawing/2014/main" id="{87ACDC1B-F6AB-4FFD-9541-1C41AC0EA764}"/>
              </a:ext>
            </a:extLst>
          </p:cNvPr>
          <p:cNvSpPr txBox="1"/>
          <p:nvPr/>
        </p:nvSpPr>
        <p:spPr>
          <a:xfrm>
            <a:off x="437147" y="5509370"/>
            <a:ext cx="5323306" cy="923330"/>
          </a:xfrm>
          <a:prstGeom prst="rect">
            <a:avLst/>
          </a:prstGeom>
          <a:noFill/>
        </p:spPr>
        <p:txBody>
          <a:bodyPr wrap="square" rtlCol="0">
            <a:spAutoFit/>
          </a:bodyPr>
          <a:lstStyle/>
          <a:p>
            <a:pPr algn="ctr"/>
            <a:r>
              <a:rPr lang="en-GB" b="1" i="0" dirty="0">
                <a:solidFill>
                  <a:srgbClr val="000000"/>
                </a:solidFill>
                <a:effectLst/>
                <a:latin typeface="Times New Roman" panose="02020603050405020304" pitchFamily="18" charset="0"/>
              </a:rPr>
              <a:t>Matthew 1:18, Luke 1:26</a:t>
            </a:r>
            <a:br>
              <a:rPr lang="en-GB" dirty="0"/>
            </a:br>
            <a:r>
              <a:rPr lang="en-GB" b="0" i="0" dirty="0">
                <a:solidFill>
                  <a:srgbClr val="000000"/>
                </a:solidFill>
                <a:effectLst/>
                <a:latin typeface="Times New Roman" panose="02020603050405020304" pitchFamily="18" charset="0"/>
              </a:rPr>
              <a:t>This is how Jesus Christ came to be born. God sent the angel Gabriel to a town in Galilee called Nazareth.</a:t>
            </a:r>
            <a:endParaRPr lang="en-GB" dirty="0"/>
          </a:p>
        </p:txBody>
      </p:sp>
      <p:sp>
        <p:nvSpPr>
          <p:cNvPr id="12" name="TextBox 11">
            <a:extLst>
              <a:ext uri="{FF2B5EF4-FFF2-40B4-BE49-F238E27FC236}">
                <a16:creationId xmlns:a16="http://schemas.microsoft.com/office/drawing/2014/main" id="{633B22CB-A9DC-4052-A062-DD1712A2956D}"/>
              </a:ext>
            </a:extLst>
          </p:cNvPr>
          <p:cNvSpPr txBox="1"/>
          <p:nvPr/>
        </p:nvSpPr>
        <p:spPr>
          <a:xfrm>
            <a:off x="6416843" y="5481843"/>
            <a:ext cx="5352715" cy="923330"/>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1:27</a:t>
            </a:r>
            <a:br>
              <a:rPr lang="en-GB" dirty="0"/>
            </a:br>
            <a:r>
              <a:rPr lang="en-GB" dirty="0">
                <a:solidFill>
                  <a:srgbClr val="000000"/>
                </a:solidFill>
                <a:latin typeface="Times New Roman" panose="02020603050405020304" pitchFamily="18" charset="0"/>
              </a:rPr>
              <a:t>The angel came to a woman named Mary who was engaged to Joseph, a descendant of King David. </a:t>
            </a:r>
            <a:endParaRPr lang="en-GB" dirty="0"/>
          </a:p>
        </p:txBody>
      </p:sp>
      <p:sp>
        <p:nvSpPr>
          <p:cNvPr id="14" name="Rectangle 13">
            <a:hlinkClick r:id="rId4" action="ppaction://hlinksldjump"/>
            <a:extLst>
              <a:ext uri="{FF2B5EF4-FFF2-40B4-BE49-F238E27FC236}">
                <a16:creationId xmlns:a16="http://schemas.microsoft.com/office/drawing/2014/main" id="{691F88F5-D923-4BC2-8860-AAA481E608A8}"/>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04169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2</a:t>
            </a:r>
            <a:r>
              <a:rPr lang="en-GB" sz="3000" b="1" baseline="30000" dirty="0"/>
              <a:t>nd</a:t>
            </a:r>
            <a:r>
              <a:rPr lang="en-GB" sz="3000" b="1" dirty="0"/>
              <a:t> DECEMBER</a:t>
            </a:r>
          </a:p>
        </p:txBody>
      </p:sp>
      <p:pic>
        <p:nvPicPr>
          <p:cNvPr id="2" name="Picture 2">
            <a:extLst>
              <a:ext uri="{FF2B5EF4-FFF2-40B4-BE49-F238E27FC236}">
                <a16:creationId xmlns:a16="http://schemas.microsoft.com/office/drawing/2014/main" id="{01FD0985-B2D9-4647-B717-C2384A321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47" y="1203158"/>
            <a:ext cx="5352715" cy="401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224A90-DA55-4898-843B-409292654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137" y="1203157"/>
            <a:ext cx="5352716" cy="401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A338E8-0990-4AB3-AFC4-D79475FBC712}"/>
              </a:ext>
            </a:extLst>
          </p:cNvPr>
          <p:cNvSpPr txBox="1"/>
          <p:nvPr/>
        </p:nvSpPr>
        <p:spPr>
          <a:xfrm>
            <a:off x="437147" y="5481843"/>
            <a:ext cx="5352715" cy="923330"/>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1:28</a:t>
            </a:r>
            <a:br>
              <a:rPr lang="en-GB" dirty="0"/>
            </a:br>
            <a:r>
              <a:rPr lang="en-GB" b="0" i="0" dirty="0">
                <a:solidFill>
                  <a:srgbClr val="000000"/>
                </a:solidFill>
                <a:effectLst/>
                <a:latin typeface="Times New Roman" panose="02020603050405020304" pitchFamily="18" charset="0"/>
              </a:rPr>
              <a:t>The angel came to her and said, 'Greetings, highly favoured one! The Lord is with you.'</a:t>
            </a:r>
            <a:endParaRPr lang="en-GB" dirty="0"/>
          </a:p>
        </p:txBody>
      </p:sp>
      <p:sp>
        <p:nvSpPr>
          <p:cNvPr id="6" name="TextBox 5">
            <a:extLst>
              <a:ext uri="{FF2B5EF4-FFF2-40B4-BE49-F238E27FC236}">
                <a16:creationId xmlns:a16="http://schemas.microsoft.com/office/drawing/2014/main" id="{7138E03F-37D0-42F0-8E6E-A8BC64FECC72}"/>
              </a:ext>
            </a:extLst>
          </p:cNvPr>
          <p:cNvSpPr txBox="1"/>
          <p:nvPr/>
        </p:nvSpPr>
        <p:spPr>
          <a:xfrm>
            <a:off x="6402136" y="5481843"/>
            <a:ext cx="5352715" cy="923330"/>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1:29</a:t>
            </a:r>
            <a:br>
              <a:rPr lang="en-GB" dirty="0"/>
            </a:br>
            <a:r>
              <a:rPr lang="en-GB" b="0" i="0" dirty="0">
                <a:solidFill>
                  <a:srgbClr val="000000"/>
                </a:solidFill>
                <a:effectLst/>
                <a:latin typeface="Times New Roman" panose="02020603050405020304" pitchFamily="18" charset="0"/>
              </a:rPr>
              <a:t>Mary was greatly troubled by his words, and wondered what this sort of greeting might mean.</a:t>
            </a:r>
            <a:endParaRPr lang="en-GB" dirty="0"/>
          </a:p>
        </p:txBody>
      </p:sp>
      <p:sp>
        <p:nvSpPr>
          <p:cNvPr id="20" name="Rectangle 19">
            <a:hlinkClick r:id="rId4" action="ppaction://hlinksldjump"/>
            <a:extLst>
              <a:ext uri="{FF2B5EF4-FFF2-40B4-BE49-F238E27FC236}">
                <a16:creationId xmlns:a16="http://schemas.microsoft.com/office/drawing/2014/main" id="{DC9D76C0-0786-4C66-B0DA-A5999A1B474E}"/>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224525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3</a:t>
            </a:r>
            <a:r>
              <a:rPr lang="en-GB" sz="3000" b="1" baseline="30000" dirty="0"/>
              <a:t>rd</a:t>
            </a:r>
            <a:r>
              <a:rPr lang="en-GB" sz="3000" b="1" dirty="0"/>
              <a:t> DECEMBER</a:t>
            </a:r>
          </a:p>
        </p:txBody>
      </p:sp>
      <p:pic>
        <p:nvPicPr>
          <p:cNvPr id="10" name="Picture 2">
            <a:extLst>
              <a:ext uri="{FF2B5EF4-FFF2-40B4-BE49-F238E27FC236}">
                <a16:creationId xmlns:a16="http://schemas.microsoft.com/office/drawing/2014/main" id="{9FC444D8-ABA3-4D9D-AAEA-49AB2C3B1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137" y="1214952"/>
            <a:ext cx="5352716" cy="401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1CE0BB9-DD75-49E4-9EFC-7F22906F97C0}"/>
              </a:ext>
            </a:extLst>
          </p:cNvPr>
          <p:cNvSpPr txBox="1"/>
          <p:nvPr/>
        </p:nvSpPr>
        <p:spPr>
          <a:xfrm>
            <a:off x="965615" y="5341981"/>
            <a:ext cx="4295778"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 Luke 1:30-31</a:t>
            </a:r>
            <a:br>
              <a:rPr lang="en-GB" dirty="0"/>
            </a:br>
            <a:r>
              <a:rPr lang="en-GB" b="0" i="0" dirty="0">
                <a:solidFill>
                  <a:srgbClr val="000000"/>
                </a:solidFill>
                <a:effectLst/>
                <a:latin typeface="Times New Roman" panose="02020603050405020304" pitchFamily="18" charset="0"/>
              </a:rPr>
              <a:t>The angel said to her, “Listen! You will become pregnant and give birth to a child. You will name him Jesus.”</a:t>
            </a:r>
            <a:endParaRPr lang="en-GB" dirty="0"/>
          </a:p>
        </p:txBody>
      </p:sp>
      <p:sp>
        <p:nvSpPr>
          <p:cNvPr id="16" name="TextBox 15">
            <a:extLst>
              <a:ext uri="{FF2B5EF4-FFF2-40B4-BE49-F238E27FC236}">
                <a16:creationId xmlns:a16="http://schemas.microsoft.com/office/drawing/2014/main" id="{BC70661E-F651-4F0A-B29B-E95F1D69E7E9}"/>
              </a:ext>
            </a:extLst>
          </p:cNvPr>
          <p:cNvSpPr txBox="1"/>
          <p:nvPr/>
        </p:nvSpPr>
        <p:spPr>
          <a:xfrm>
            <a:off x="6574348" y="5229489"/>
            <a:ext cx="5008294"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1:34-35</a:t>
            </a:r>
            <a:br>
              <a:rPr lang="en-GB" dirty="0"/>
            </a:br>
            <a:r>
              <a:rPr lang="en-GB" b="0" i="0" dirty="0">
                <a:solidFill>
                  <a:srgbClr val="000000"/>
                </a:solidFill>
                <a:effectLst/>
                <a:latin typeface="Times New Roman" panose="02020603050405020304" pitchFamily="18" charset="0"/>
              </a:rPr>
              <a:t>Mary said to the angel, “How can this happen since I am a </a:t>
            </a:r>
            <a:r>
              <a:rPr lang="en-GB" dirty="0">
                <a:solidFill>
                  <a:srgbClr val="000000"/>
                </a:solidFill>
                <a:latin typeface="Times New Roman" panose="02020603050405020304" pitchFamily="18" charset="0"/>
              </a:rPr>
              <a:t>virgin</a:t>
            </a:r>
            <a:r>
              <a:rPr lang="en-GB" b="0" i="0" dirty="0">
                <a:solidFill>
                  <a:srgbClr val="000000"/>
                </a:solidFill>
                <a:effectLst/>
                <a:latin typeface="Times New Roman" panose="02020603050405020304" pitchFamily="18" charset="0"/>
              </a:rPr>
              <a:t>?” The angel answered, “The Holy Spirit wi</a:t>
            </a:r>
            <a:r>
              <a:rPr lang="en-GB" dirty="0">
                <a:solidFill>
                  <a:srgbClr val="000000"/>
                </a:solidFill>
                <a:latin typeface="Times New Roman" panose="02020603050405020304" pitchFamily="18" charset="0"/>
              </a:rPr>
              <a:t>ll come to you and the holy one to be born will be called the Son of God.</a:t>
            </a:r>
            <a:r>
              <a:rPr lang="en-GB" b="0" i="0" dirty="0">
                <a:solidFill>
                  <a:srgbClr val="000000"/>
                </a:solidFill>
                <a:effectLst/>
                <a:latin typeface="Times New Roman" panose="02020603050405020304" pitchFamily="18" charset="0"/>
              </a:rPr>
              <a:t>”</a:t>
            </a:r>
            <a:endParaRPr lang="en-GB" dirty="0"/>
          </a:p>
        </p:txBody>
      </p:sp>
      <p:pic>
        <p:nvPicPr>
          <p:cNvPr id="20" name="Picture 2">
            <a:extLst>
              <a:ext uri="{FF2B5EF4-FFF2-40B4-BE49-F238E27FC236}">
                <a16:creationId xmlns:a16="http://schemas.microsoft.com/office/drawing/2014/main" id="{DE67A3B3-CFF8-4E1B-BBD2-20560AAF5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47" y="1203157"/>
            <a:ext cx="5352715" cy="401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Rectangle 21">
            <a:hlinkClick r:id="rId4" action="ppaction://hlinksldjump"/>
            <a:extLst>
              <a:ext uri="{FF2B5EF4-FFF2-40B4-BE49-F238E27FC236}">
                <a16:creationId xmlns:a16="http://schemas.microsoft.com/office/drawing/2014/main" id="{94106D90-6CB9-4DE9-9033-5880D8DDEEA3}"/>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91897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4</a:t>
            </a:r>
            <a:r>
              <a:rPr lang="en-GB" sz="3000" b="1" baseline="30000" dirty="0"/>
              <a:t>th</a:t>
            </a:r>
            <a:r>
              <a:rPr lang="en-GB" sz="3000" b="1" dirty="0"/>
              <a:t> DECEMBER</a:t>
            </a:r>
          </a:p>
        </p:txBody>
      </p:sp>
      <p:pic>
        <p:nvPicPr>
          <p:cNvPr id="5" name="Picture 2">
            <a:extLst>
              <a:ext uri="{FF2B5EF4-FFF2-40B4-BE49-F238E27FC236}">
                <a16:creationId xmlns:a16="http://schemas.microsoft.com/office/drawing/2014/main" id="{C7FF5E07-6CDB-49A1-9CD4-1C785B1BC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47" y="1203157"/>
            <a:ext cx="5352717" cy="401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3E1032D-7A14-4F02-93F5-D46AA0A4D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136" y="1196044"/>
            <a:ext cx="5352717" cy="401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F4CCAFF-0E21-4B53-B118-2A83026273FF}"/>
              </a:ext>
            </a:extLst>
          </p:cNvPr>
          <p:cNvSpPr txBox="1"/>
          <p:nvPr/>
        </p:nvSpPr>
        <p:spPr>
          <a:xfrm>
            <a:off x="6996696" y="5467616"/>
            <a:ext cx="4163596"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1:40-41</a:t>
            </a:r>
            <a:br>
              <a:rPr lang="en-GB" dirty="0"/>
            </a:br>
            <a:r>
              <a:rPr lang="en-GB" b="0" i="0" dirty="0">
                <a:solidFill>
                  <a:srgbClr val="000000"/>
                </a:solidFill>
                <a:effectLst/>
                <a:latin typeface="Times New Roman" panose="02020603050405020304" pitchFamily="18" charset="0"/>
              </a:rPr>
              <a:t>When Mary greeted Elizabeth, Elizabeth was filled with the Holy Spirit and the baby leaped in her womb.</a:t>
            </a:r>
            <a:endParaRPr lang="en-GB" dirty="0"/>
          </a:p>
        </p:txBody>
      </p:sp>
      <p:sp>
        <p:nvSpPr>
          <p:cNvPr id="14" name="TextBox 13">
            <a:extLst>
              <a:ext uri="{FF2B5EF4-FFF2-40B4-BE49-F238E27FC236}">
                <a16:creationId xmlns:a16="http://schemas.microsoft.com/office/drawing/2014/main" id="{9D5EB8D1-499B-4E29-A9CE-39CCDAC1EF63}"/>
              </a:ext>
            </a:extLst>
          </p:cNvPr>
          <p:cNvSpPr txBox="1"/>
          <p:nvPr/>
        </p:nvSpPr>
        <p:spPr>
          <a:xfrm>
            <a:off x="913061" y="5467616"/>
            <a:ext cx="4400888"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1:39</a:t>
            </a:r>
            <a:br>
              <a:rPr lang="en-GB" dirty="0"/>
            </a:br>
            <a:r>
              <a:rPr lang="en-GB" b="0" i="0" dirty="0">
                <a:solidFill>
                  <a:srgbClr val="000000"/>
                </a:solidFill>
                <a:effectLst/>
                <a:latin typeface="Times New Roman" panose="02020603050405020304" pitchFamily="18" charset="0"/>
              </a:rPr>
              <a:t>Shortly afterward, Mary got up and hurried off to the hill country to see her relative Elizabeth who was 6 months pregnant.</a:t>
            </a:r>
            <a:endParaRPr lang="en-GB" dirty="0"/>
          </a:p>
        </p:txBody>
      </p:sp>
      <p:sp>
        <p:nvSpPr>
          <p:cNvPr id="16" name="Rectangle 15">
            <a:hlinkClick r:id="rId4" action="ppaction://hlinksldjump"/>
            <a:extLst>
              <a:ext uri="{FF2B5EF4-FFF2-40B4-BE49-F238E27FC236}">
                <a16:creationId xmlns:a16="http://schemas.microsoft.com/office/drawing/2014/main" id="{33487015-4B84-4487-879A-D63221E5F42B}"/>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89715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7199791"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Tuesday 1</a:t>
            </a:r>
            <a:r>
              <a:rPr lang="en-GB" sz="5000" baseline="30000" dirty="0">
                <a:solidFill>
                  <a:schemeClr val="bg1"/>
                </a:solidFill>
                <a:effectLst>
                  <a:glow rad="228600">
                    <a:schemeClr val="tx1">
                      <a:alpha val="40000"/>
                    </a:schemeClr>
                  </a:glow>
                </a:effectLst>
                <a:latin typeface="Arial Rounded MT Bold" panose="020F0704030504030204" pitchFamily="34" charset="0"/>
              </a:rPr>
              <a:t>st</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1869538"/>
            <a:ext cx="6205491" cy="3908762"/>
          </a:xfrm>
          <a:prstGeom prst="rect">
            <a:avLst/>
          </a:prstGeom>
          <a:noFill/>
        </p:spPr>
        <p:txBody>
          <a:bodyPr wrap="square" rtlCol="0">
            <a:spAutoFit/>
          </a:bodyPr>
          <a:lstStyle/>
          <a:p>
            <a:pPr algn="ctr"/>
            <a:r>
              <a:rPr lang="en-GB" sz="5000" b="1" dirty="0">
                <a:latin typeface="Arial Rounded MT Bold" panose="020F0704030504030204" pitchFamily="34" charset="0"/>
              </a:rPr>
              <a:t>JOKE</a:t>
            </a:r>
          </a:p>
          <a:p>
            <a:pPr algn="ctr"/>
            <a:endParaRPr lang="en-GB" sz="3000" dirty="0"/>
          </a:p>
          <a:p>
            <a:pPr algn="ctr"/>
            <a:r>
              <a:rPr lang="en-GB" sz="3000" i="1" dirty="0"/>
              <a:t>What do snowmen eat for breakfast?</a:t>
            </a:r>
          </a:p>
          <a:p>
            <a:pPr algn="ctr"/>
            <a:endParaRPr lang="en-GB" sz="3000" i="1" dirty="0"/>
          </a:p>
          <a:p>
            <a:pPr algn="ctr"/>
            <a:endParaRPr lang="en-GB" sz="3000" dirty="0"/>
          </a:p>
          <a:p>
            <a:pPr algn="ctr"/>
            <a:endParaRPr lang="en-GB" sz="3000" dirty="0"/>
          </a:p>
          <a:p>
            <a:pPr algn="ctr"/>
            <a:r>
              <a:rPr lang="en-GB" sz="3000" dirty="0"/>
              <a:t>SNOWFLAKES!</a:t>
            </a:r>
          </a:p>
          <a:p>
            <a:endParaRPr lang="en-GB" dirty="0"/>
          </a:p>
        </p:txBody>
      </p:sp>
      <p:sp>
        <p:nvSpPr>
          <p:cNvPr id="14" name="Rectangle 13">
            <a:extLst>
              <a:ext uri="{FF2B5EF4-FFF2-40B4-BE49-F238E27FC236}">
                <a16:creationId xmlns:a16="http://schemas.microsoft.com/office/drawing/2014/main" id="{E8D628D2-748C-4400-A855-3F021CF32D02}"/>
              </a:ext>
            </a:extLst>
          </p:cNvPr>
          <p:cNvSpPr/>
          <p:nvPr/>
        </p:nvSpPr>
        <p:spPr>
          <a:xfrm>
            <a:off x="2742460" y="4870106"/>
            <a:ext cx="3701988" cy="7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rPr>
              <a:t>Click to reveal answer</a:t>
            </a:r>
          </a:p>
        </p:txBody>
      </p:sp>
      <p:grpSp>
        <p:nvGrpSpPr>
          <p:cNvPr id="17" name="Group 16">
            <a:extLst>
              <a:ext uri="{FF2B5EF4-FFF2-40B4-BE49-F238E27FC236}">
                <a16:creationId xmlns:a16="http://schemas.microsoft.com/office/drawing/2014/main" id="{486C04B7-E0DD-48CC-84DC-B59D54F7CC81}"/>
              </a:ext>
            </a:extLst>
          </p:cNvPr>
          <p:cNvGrpSpPr/>
          <p:nvPr/>
        </p:nvGrpSpPr>
        <p:grpSpPr>
          <a:xfrm>
            <a:off x="10219417" y="-113872"/>
            <a:ext cx="1706253" cy="1536458"/>
            <a:chOff x="10219417" y="-113872"/>
            <a:chExt cx="1706253" cy="1536458"/>
          </a:xfrm>
        </p:grpSpPr>
        <p:pic>
          <p:nvPicPr>
            <p:cNvPr id="2054" name="Picture 6" descr="Free Sweets Cliparts, Download Free Clip Art, Free Clip Art on Clipart  Library">
              <a:extLst>
                <a:ext uri="{FF2B5EF4-FFF2-40B4-BE49-F238E27FC236}">
                  <a16:creationId xmlns:a16="http://schemas.microsoft.com/office/drawing/2014/main" id="{D5110E9D-5B47-49B0-8CD0-DB7FF7224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41F67D6-A8D4-4E17-AEA6-E826BE72822D}"/>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18" name="Rectangle 17">
            <a:hlinkClick r:id="rId6" action="ppaction://hlinksldjump"/>
            <a:extLst>
              <a:ext uri="{FF2B5EF4-FFF2-40B4-BE49-F238E27FC236}">
                <a16:creationId xmlns:a16="http://schemas.microsoft.com/office/drawing/2014/main" id="{337095DB-4EEA-4B7A-AB18-ED1381536707}"/>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49906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7</a:t>
            </a:r>
            <a:r>
              <a:rPr lang="en-GB" sz="3000" b="1" baseline="30000" dirty="0"/>
              <a:t>th</a:t>
            </a:r>
            <a:r>
              <a:rPr lang="en-GB" sz="3000" b="1" dirty="0"/>
              <a:t> DECEMBER</a:t>
            </a:r>
          </a:p>
        </p:txBody>
      </p:sp>
      <p:sp>
        <p:nvSpPr>
          <p:cNvPr id="14" name="TextBox 13">
            <a:extLst>
              <a:ext uri="{FF2B5EF4-FFF2-40B4-BE49-F238E27FC236}">
                <a16:creationId xmlns:a16="http://schemas.microsoft.com/office/drawing/2014/main" id="{9D5EB8D1-499B-4E29-A9CE-39CCDAC1EF63}"/>
              </a:ext>
            </a:extLst>
          </p:cNvPr>
          <p:cNvSpPr txBox="1"/>
          <p:nvPr/>
        </p:nvSpPr>
        <p:spPr>
          <a:xfrm>
            <a:off x="762667" y="5467616"/>
            <a:ext cx="4701676"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1:46-55</a:t>
            </a:r>
            <a:br>
              <a:rPr lang="en-GB" dirty="0"/>
            </a:br>
            <a:r>
              <a:rPr lang="en-GB" b="0" i="0" dirty="0">
                <a:solidFill>
                  <a:srgbClr val="000000"/>
                </a:solidFill>
                <a:effectLst/>
                <a:latin typeface="Times New Roman" panose="02020603050405020304" pitchFamily="18" charset="0"/>
              </a:rPr>
              <a:t>Mary sang a song of praise and joy about how God had raised up the poor and lowly, and that nations will call her blessed from now on.</a:t>
            </a:r>
            <a:endParaRPr lang="en-GB" dirty="0"/>
          </a:p>
        </p:txBody>
      </p:sp>
      <p:pic>
        <p:nvPicPr>
          <p:cNvPr id="2" name="Picture 2">
            <a:extLst>
              <a:ext uri="{FF2B5EF4-FFF2-40B4-BE49-F238E27FC236}">
                <a16:creationId xmlns:a16="http://schemas.microsoft.com/office/drawing/2014/main" id="{6DD595BF-44EB-48E9-8BBA-13F492DF3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46" y="1196043"/>
            <a:ext cx="5352719" cy="4014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51341B-B867-4340-86A3-3008A78A6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137" y="1196042"/>
            <a:ext cx="5352719" cy="4014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4735EA-5801-468C-895B-B1EA72DB614B}"/>
              </a:ext>
            </a:extLst>
          </p:cNvPr>
          <p:cNvSpPr txBox="1"/>
          <p:nvPr/>
        </p:nvSpPr>
        <p:spPr>
          <a:xfrm>
            <a:off x="6968959" y="5467614"/>
            <a:ext cx="4219073" cy="923330"/>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1:56</a:t>
            </a:r>
            <a:br>
              <a:rPr lang="en-GB" dirty="0"/>
            </a:br>
            <a:r>
              <a:rPr lang="en-GB" b="0" i="0" dirty="0">
                <a:solidFill>
                  <a:srgbClr val="000000"/>
                </a:solidFill>
                <a:effectLst/>
                <a:latin typeface="Times New Roman" panose="02020603050405020304" pitchFamily="18" charset="0"/>
              </a:rPr>
              <a:t>Mary remained with Elizabeth for about three months, and then returned home.</a:t>
            </a:r>
            <a:endParaRPr lang="en-GB" dirty="0"/>
          </a:p>
        </p:txBody>
      </p:sp>
      <p:sp>
        <p:nvSpPr>
          <p:cNvPr id="6" name="Rectangle 5">
            <a:hlinkClick r:id="rId4" action="ppaction://hlinksldjump"/>
            <a:extLst>
              <a:ext uri="{FF2B5EF4-FFF2-40B4-BE49-F238E27FC236}">
                <a16:creationId xmlns:a16="http://schemas.microsoft.com/office/drawing/2014/main" id="{C1AE6991-D552-4292-B230-64A1C418D38C}"/>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8097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8</a:t>
            </a:r>
            <a:r>
              <a:rPr lang="en-GB" sz="3000" b="1" baseline="30000" dirty="0"/>
              <a:t>th</a:t>
            </a:r>
            <a:r>
              <a:rPr lang="en-GB" sz="3000" b="1" dirty="0"/>
              <a:t> DECEMBER</a:t>
            </a:r>
          </a:p>
        </p:txBody>
      </p:sp>
      <p:pic>
        <p:nvPicPr>
          <p:cNvPr id="5" name="Picture 2">
            <a:extLst>
              <a:ext uri="{FF2B5EF4-FFF2-40B4-BE49-F238E27FC236}">
                <a16:creationId xmlns:a16="http://schemas.microsoft.com/office/drawing/2014/main" id="{D81F0279-EFF4-4FEA-8E73-E72C3982D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45" y="1196041"/>
            <a:ext cx="5352720" cy="4014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2357D0-CFA8-4F67-811E-4ECED8ACB40C}"/>
              </a:ext>
            </a:extLst>
          </p:cNvPr>
          <p:cNvSpPr txBox="1"/>
          <p:nvPr/>
        </p:nvSpPr>
        <p:spPr>
          <a:xfrm>
            <a:off x="580856" y="5366169"/>
            <a:ext cx="5065297"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cs typeface="Times New Roman" panose="02020603050405020304" pitchFamily="18" charset="0"/>
              </a:rPr>
              <a:t>Matthew 1:19</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Mary was found to be pregnant. </a:t>
            </a:r>
            <a:r>
              <a:rPr lang="en-GB" b="0" i="0" dirty="0">
                <a:solidFill>
                  <a:srgbClr val="000000"/>
                </a:solidFill>
                <a:effectLst/>
                <a:latin typeface="Times New Roman" panose="02020603050405020304" pitchFamily="18" charset="0"/>
                <a:cs typeface="Times New Roman" panose="02020603050405020304" pitchFamily="18" charset="0"/>
              </a:rPr>
              <a:t>Being </a:t>
            </a:r>
            <a:r>
              <a:rPr lang="en-GB" b="0" i="0" dirty="0">
                <a:solidFill>
                  <a:srgbClr val="000000"/>
                </a:solidFill>
                <a:effectLst/>
                <a:latin typeface="Times New Roman" panose="02020603050405020304" pitchFamily="18" charset="0"/>
              </a:rPr>
              <a:t>an upright man, and not wanting to disgrace her in public, Joseph had decided to leave Mary quietly."</a:t>
            </a:r>
            <a:endParaRPr lang="en-GB" dirty="0"/>
          </a:p>
        </p:txBody>
      </p:sp>
      <p:pic>
        <p:nvPicPr>
          <p:cNvPr id="10" name="Picture 2">
            <a:extLst>
              <a:ext uri="{FF2B5EF4-FFF2-40B4-BE49-F238E27FC236}">
                <a16:creationId xmlns:a16="http://schemas.microsoft.com/office/drawing/2014/main" id="{93678EBB-F736-4BA2-83E1-E203297ED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137" y="1196041"/>
            <a:ext cx="5352720" cy="4014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73D4FD8-0DAD-432D-A1D1-76A41EA8DAA8}"/>
              </a:ext>
            </a:extLst>
          </p:cNvPr>
          <p:cNvSpPr txBox="1"/>
          <p:nvPr/>
        </p:nvSpPr>
        <p:spPr>
          <a:xfrm>
            <a:off x="6545847" y="5241761"/>
            <a:ext cx="5065297"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1:20-21</a:t>
            </a:r>
            <a:br>
              <a:rPr lang="en-GB" dirty="0"/>
            </a:br>
            <a:r>
              <a:rPr lang="en-GB" b="0" i="0" dirty="0">
                <a:solidFill>
                  <a:srgbClr val="000000"/>
                </a:solidFill>
                <a:effectLst/>
                <a:latin typeface="Times New Roman" panose="02020603050405020304" pitchFamily="18" charset="0"/>
              </a:rPr>
              <a:t>But as he considered this, an angel appeared to him in a dream, saying, “Joseph, do not be afraid to take Mary as your wife. The child in her is of the Holy Spirit and you will name him Jesus.”</a:t>
            </a:r>
            <a:endParaRPr lang="en-GB" dirty="0"/>
          </a:p>
        </p:txBody>
      </p:sp>
      <p:sp>
        <p:nvSpPr>
          <p:cNvPr id="16" name="Rectangle 15">
            <a:hlinkClick r:id="rId4" action="ppaction://hlinksldjump"/>
            <a:extLst>
              <a:ext uri="{FF2B5EF4-FFF2-40B4-BE49-F238E27FC236}">
                <a16:creationId xmlns:a16="http://schemas.microsoft.com/office/drawing/2014/main" id="{2D4EAF29-5C01-44D4-92E8-0B2B06122981}"/>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80053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9</a:t>
            </a:r>
            <a:r>
              <a:rPr lang="en-GB" sz="3000" b="1" baseline="30000" dirty="0"/>
              <a:t>th</a:t>
            </a:r>
            <a:r>
              <a:rPr lang="en-GB" sz="3000" b="1" dirty="0"/>
              <a:t> DECEMBER</a:t>
            </a:r>
          </a:p>
        </p:txBody>
      </p:sp>
      <p:pic>
        <p:nvPicPr>
          <p:cNvPr id="2" name="Picture 2">
            <a:extLst>
              <a:ext uri="{FF2B5EF4-FFF2-40B4-BE49-F238E27FC236}">
                <a16:creationId xmlns:a16="http://schemas.microsoft.com/office/drawing/2014/main" id="{F9494DBD-EBDE-44B5-9532-C4B67151A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04" y="1191031"/>
            <a:ext cx="5359400"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3096DE1-9BC9-405D-AE6F-19CB9005A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798" y="1191031"/>
            <a:ext cx="5363901" cy="4022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EA0832-BEE6-4D9B-8694-4B8AC31585C5}"/>
              </a:ext>
            </a:extLst>
          </p:cNvPr>
          <p:cNvSpPr txBox="1"/>
          <p:nvPr/>
        </p:nvSpPr>
        <p:spPr>
          <a:xfrm>
            <a:off x="433804" y="5241761"/>
            <a:ext cx="5359400"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2:1,3-5</a:t>
            </a:r>
            <a:br>
              <a:rPr lang="en-GB" dirty="0"/>
            </a:br>
            <a:r>
              <a:rPr lang="en-GB" dirty="0">
                <a:solidFill>
                  <a:srgbClr val="000000"/>
                </a:solidFill>
                <a:latin typeface="Times New Roman" panose="02020603050405020304" pitchFamily="18" charset="0"/>
              </a:rPr>
              <a:t>Now, </a:t>
            </a:r>
            <a:r>
              <a:rPr lang="en-GB" b="0" i="0" dirty="0">
                <a:solidFill>
                  <a:srgbClr val="000000"/>
                </a:solidFill>
                <a:effectLst/>
                <a:latin typeface="Times New Roman" panose="02020603050405020304" pitchFamily="18" charset="0"/>
              </a:rPr>
              <a:t>Caesar Augustus ordered a census of the Roman Empire, so everyone went to their </a:t>
            </a:r>
            <a:r>
              <a:rPr lang="en-GB" dirty="0">
                <a:solidFill>
                  <a:srgbClr val="000000"/>
                </a:solidFill>
                <a:latin typeface="Times New Roman" panose="02020603050405020304" pitchFamily="18" charset="0"/>
              </a:rPr>
              <a:t>home</a:t>
            </a:r>
            <a:r>
              <a:rPr lang="en-GB" b="0" i="0" dirty="0">
                <a:solidFill>
                  <a:srgbClr val="000000"/>
                </a:solidFill>
                <a:effectLst/>
                <a:latin typeface="Times New Roman" panose="02020603050405020304" pitchFamily="18" charset="0"/>
              </a:rPr>
              <a:t> towns to be registered. As a descendant of Kind David, Joseph set out from Nazareth to Bethlehem with Mary.</a:t>
            </a:r>
            <a:endParaRPr lang="en-GB" dirty="0"/>
          </a:p>
        </p:txBody>
      </p:sp>
      <p:sp>
        <p:nvSpPr>
          <p:cNvPr id="14" name="TextBox 13">
            <a:extLst>
              <a:ext uri="{FF2B5EF4-FFF2-40B4-BE49-F238E27FC236}">
                <a16:creationId xmlns:a16="http://schemas.microsoft.com/office/drawing/2014/main" id="{11BF58FB-C4B0-49E4-A5E3-A48FF6A29134}"/>
              </a:ext>
            </a:extLst>
          </p:cNvPr>
          <p:cNvSpPr txBox="1"/>
          <p:nvPr/>
        </p:nvSpPr>
        <p:spPr>
          <a:xfrm>
            <a:off x="6711743" y="5241761"/>
            <a:ext cx="4738010"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 Luke 2:6-7</a:t>
            </a:r>
            <a:br>
              <a:rPr lang="en-GB" dirty="0"/>
            </a:br>
            <a:r>
              <a:rPr lang="en-GB" dirty="0">
                <a:solidFill>
                  <a:srgbClr val="000000"/>
                </a:solidFill>
                <a:latin typeface="Times New Roman" panose="02020603050405020304" pitchFamily="18" charset="0"/>
              </a:rPr>
              <a:t>While </a:t>
            </a:r>
            <a:r>
              <a:rPr lang="en-GB" b="0" i="0" dirty="0">
                <a:solidFill>
                  <a:srgbClr val="000000"/>
                </a:solidFill>
                <a:effectLst/>
                <a:latin typeface="Times New Roman" panose="02020603050405020304" pitchFamily="18" charset="0"/>
              </a:rPr>
              <a:t>they were there, the time came for </a:t>
            </a:r>
            <a:r>
              <a:rPr lang="en-GB" dirty="0">
                <a:solidFill>
                  <a:srgbClr val="000000"/>
                </a:solidFill>
                <a:latin typeface="Times New Roman" panose="02020603050405020304" pitchFamily="18" charset="0"/>
              </a:rPr>
              <a:t>Mary</a:t>
            </a:r>
            <a:r>
              <a:rPr lang="en-GB" b="0" i="0" dirty="0">
                <a:solidFill>
                  <a:srgbClr val="000000"/>
                </a:solidFill>
                <a:effectLst/>
                <a:latin typeface="Times New Roman" panose="02020603050405020304" pitchFamily="18" charset="0"/>
              </a:rPr>
              <a:t> to deliver her firstborn son. She wrapped him in cloth, and laid him in a manger, because there was no room for them at the inn.</a:t>
            </a:r>
            <a:endParaRPr lang="en-GB" dirty="0"/>
          </a:p>
        </p:txBody>
      </p:sp>
      <p:sp>
        <p:nvSpPr>
          <p:cNvPr id="18" name="Rectangle 17">
            <a:hlinkClick r:id="rId4" action="ppaction://hlinksldjump"/>
            <a:extLst>
              <a:ext uri="{FF2B5EF4-FFF2-40B4-BE49-F238E27FC236}">
                <a16:creationId xmlns:a16="http://schemas.microsoft.com/office/drawing/2014/main" id="{BCF645E8-3200-4AC8-8948-E05EDB733E46}"/>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96553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10</a:t>
            </a:r>
            <a:r>
              <a:rPr lang="en-GB" sz="3000" b="1" baseline="30000" dirty="0"/>
              <a:t>th</a:t>
            </a:r>
            <a:r>
              <a:rPr lang="en-GB" sz="3000" b="1" dirty="0"/>
              <a:t> DECEMBER</a:t>
            </a:r>
          </a:p>
        </p:txBody>
      </p:sp>
      <p:pic>
        <p:nvPicPr>
          <p:cNvPr id="5" name="Picture 2">
            <a:extLst>
              <a:ext uri="{FF2B5EF4-FFF2-40B4-BE49-F238E27FC236}">
                <a16:creationId xmlns:a16="http://schemas.microsoft.com/office/drawing/2014/main" id="{F6FCE6E5-E6DC-440C-BAC0-1709D37C4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01" y="1191031"/>
            <a:ext cx="5359400"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242C736-12BE-48CB-A7EA-C96D40870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048" y="1222211"/>
            <a:ext cx="5359400"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34035E-17B3-4169-B0CB-661FF4A86284}"/>
              </a:ext>
            </a:extLst>
          </p:cNvPr>
          <p:cNvSpPr txBox="1"/>
          <p:nvPr/>
        </p:nvSpPr>
        <p:spPr>
          <a:xfrm>
            <a:off x="742247" y="5462603"/>
            <a:ext cx="4738010" cy="923330"/>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2:8</a:t>
            </a:r>
            <a:br>
              <a:rPr lang="en-GB" dirty="0"/>
            </a:br>
            <a:r>
              <a:rPr lang="en-GB" b="0" i="0" dirty="0">
                <a:solidFill>
                  <a:srgbClr val="000000"/>
                </a:solidFill>
                <a:effectLst/>
                <a:latin typeface="Times New Roman" panose="02020603050405020304" pitchFamily="18" charset="0"/>
              </a:rPr>
              <a:t>There were some shepherds out in the nearby fields, keeping watch over their flock at night.</a:t>
            </a:r>
            <a:endParaRPr lang="en-GB" dirty="0"/>
          </a:p>
        </p:txBody>
      </p:sp>
      <p:sp>
        <p:nvSpPr>
          <p:cNvPr id="12" name="TextBox 11">
            <a:extLst>
              <a:ext uri="{FF2B5EF4-FFF2-40B4-BE49-F238E27FC236}">
                <a16:creationId xmlns:a16="http://schemas.microsoft.com/office/drawing/2014/main" id="{2CC08804-EE20-4E0E-BBED-9453672DD022}"/>
              </a:ext>
            </a:extLst>
          </p:cNvPr>
          <p:cNvSpPr txBox="1"/>
          <p:nvPr/>
        </p:nvSpPr>
        <p:spPr>
          <a:xfrm>
            <a:off x="6821883" y="5462603"/>
            <a:ext cx="4517730"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2:9</a:t>
            </a:r>
            <a:br>
              <a:rPr lang="en-GB" dirty="0"/>
            </a:br>
            <a:r>
              <a:rPr lang="en-GB" b="0" i="0" dirty="0">
                <a:solidFill>
                  <a:srgbClr val="000000"/>
                </a:solidFill>
                <a:effectLst/>
                <a:latin typeface="Times New Roman" panose="02020603050405020304" pitchFamily="18" charset="0"/>
              </a:rPr>
              <a:t>An angel of the Lord appeared before them, and the glory of the Lord shone around them. The shepherds were terrified.</a:t>
            </a:r>
            <a:endParaRPr lang="en-GB" dirty="0"/>
          </a:p>
        </p:txBody>
      </p:sp>
      <p:sp>
        <p:nvSpPr>
          <p:cNvPr id="16" name="Rectangle 15">
            <a:hlinkClick r:id="rId4" action="ppaction://hlinksldjump"/>
            <a:extLst>
              <a:ext uri="{FF2B5EF4-FFF2-40B4-BE49-F238E27FC236}">
                <a16:creationId xmlns:a16="http://schemas.microsoft.com/office/drawing/2014/main" id="{A929B731-C0B4-45FE-95DF-BCBC03BBB298}"/>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33051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11</a:t>
            </a:r>
            <a:r>
              <a:rPr lang="en-GB" sz="3000" b="1" baseline="30000" dirty="0"/>
              <a:t>th</a:t>
            </a:r>
            <a:r>
              <a:rPr lang="en-GB" sz="3000" b="1" dirty="0"/>
              <a:t> DECEMBER</a:t>
            </a:r>
          </a:p>
        </p:txBody>
      </p:sp>
      <p:pic>
        <p:nvPicPr>
          <p:cNvPr id="2" name="Picture 2">
            <a:extLst>
              <a:ext uri="{FF2B5EF4-FFF2-40B4-BE49-F238E27FC236}">
                <a16:creationId xmlns:a16="http://schemas.microsoft.com/office/drawing/2014/main" id="{BCF5780E-D74A-4459-9643-6650BB461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53" y="1222211"/>
            <a:ext cx="5359400"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BC7103-00CD-44C5-B50D-D015C632D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049" y="1222211"/>
            <a:ext cx="5359400"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353209-5256-4F84-8F03-B8F4D57D1112}"/>
              </a:ext>
            </a:extLst>
          </p:cNvPr>
          <p:cNvSpPr txBox="1"/>
          <p:nvPr/>
        </p:nvSpPr>
        <p:spPr>
          <a:xfrm>
            <a:off x="575807" y="5241761"/>
            <a:ext cx="5070891"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2:10-12</a:t>
            </a:r>
            <a:br>
              <a:rPr lang="en-GB" dirty="0"/>
            </a:br>
            <a:r>
              <a:rPr lang="en-GB" b="0" i="0" dirty="0">
                <a:solidFill>
                  <a:srgbClr val="000000"/>
                </a:solidFill>
                <a:effectLst/>
                <a:latin typeface="Times New Roman" panose="02020603050405020304" pitchFamily="18" charset="0"/>
              </a:rPr>
              <a:t>But the angel said, “Don’t be afraid! Listen, a Saviour has been born to you today who is Christ the Lord. Here is your sign: you will find a baby wrapped in strips of cloth, lying in a manger.”</a:t>
            </a:r>
            <a:endParaRPr lang="en-GB" dirty="0"/>
          </a:p>
        </p:txBody>
      </p:sp>
      <p:sp>
        <p:nvSpPr>
          <p:cNvPr id="14" name="TextBox 13">
            <a:extLst>
              <a:ext uri="{FF2B5EF4-FFF2-40B4-BE49-F238E27FC236}">
                <a16:creationId xmlns:a16="http://schemas.microsoft.com/office/drawing/2014/main" id="{29FED981-8243-4518-A29C-17DB7037FDAB}"/>
              </a:ext>
            </a:extLst>
          </p:cNvPr>
          <p:cNvSpPr txBox="1"/>
          <p:nvPr/>
        </p:nvSpPr>
        <p:spPr>
          <a:xfrm>
            <a:off x="6545304" y="5241760"/>
            <a:ext cx="5070889"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2:13-16</a:t>
            </a:r>
            <a:br>
              <a:rPr lang="en-GB" dirty="0"/>
            </a:br>
            <a:r>
              <a:rPr lang="en-GB" b="0" i="0" dirty="0">
                <a:solidFill>
                  <a:srgbClr val="000000"/>
                </a:solidFill>
                <a:effectLst/>
                <a:latin typeface="Times New Roman" panose="02020603050405020304" pitchFamily="18" charset="0"/>
              </a:rPr>
              <a:t>Suddenly a multitude of the heavenly host was there with the angel, praising God and saying, “Glory to God in the highest, and on earth peace among men he favours.” So the shepherds left in a hurry.</a:t>
            </a:r>
            <a:endParaRPr lang="en-GB" dirty="0"/>
          </a:p>
        </p:txBody>
      </p:sp>
      <p:sp>
        <p:nvSpPr>
          <p:cNvPr id="16" name="Rectangle 15">
            <a:hlinkClick r:id="rId4" action="ppaction://hlinksldjump"/>
            <a:extLst>
              <a:ext uri="{FF2B5EF4-FFF2-40B4-BE49-F238E27FC236}">
                <a16:creationId xmlns:a16="http://schemas.microsoft.com/office/drawing/2014/main" id="{6711E306-9F08-4F44-84E2-4D3BB699A712}"/>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4255600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14</a:t>
            </a:r>
            <a:r>
              <a:rPr lang="en-GB" sz="3000" b="1" baseline="30000" dirty="0"/>
              <a:t>th</a:t>
            </a:r>
            <a:r>
              <a:rPr lang="en-GB" sz="3000" b="1" dirty="0"/>
              <a:t> DECEMBER</a:t>
            </a:r>
          </a:p>
        </p:txBody>
      </p:sp>
      <p:pic>
        <p:nvPicPr>
          <p:cNvPr id="5" name="Picture 2">
            <a:extLst>
              <a:ext uri="{FF2B5EF4-FFF2-40B4-BE49-F238E27FC236}">
                <a16:creationId xmlns:a16="http://schemas.microsoft.com/office/drawing/2014/main" id="{3BB96BE0-B7FD-4663-B4D1-B913FA54B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51" y="1222211"/>
            <a:ext cx="5359401" cy="4019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E2143A-1CD6-4582-8341-7EA3B690D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050" y="1222208"/>
            <a:ext cx="5359403" cy="4019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4E2E031-8B12-478F-A4FC-F561D52987DF}"/>
              </a:ext>
            </a:extLst>
          </p:cNvPr>
          <p:cNvSpPr txBox="1"/>
          <p:nvPr/>
        </p:nvSpPr>
        <p:spPr>
          <a:xfrm>
            <a:off x="6388183" y="5380672"/>
            <a:ext cx="5372270"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 Luke 2:17-18</a:t>
            </a:r>
            <a:br>
              <a:rPr lang="en-GB" dirty="0"/>
            </a:br>
            <a:r>
              <a:rPr lang="en-GB" b="0" i="0" dirty="0">
                <a:solidFill>
                  <a:srgbClr val="000000"/>
                </a:solidFill>
                <a:effectLst/>
                <a:latin typeface="Times New Roman" panose="02020603050405020304" pitchFamily="18" charset="0"/>
              </a:rPr>
              <a:t>Having seen the baby, the shepherds made known what they had been told about this child, and all who heard it marvelled at the things that the shepherds told them.</a:t>
            </a:r>
            <a:endParaRPr lang="en-GB" dirty="0"/>
          </a:p>
        </p:txBody>
      </p:sp>
      <p:sp>
        <p:nvSpPr>
          <p:cNvPr id="12" name="TextBox 11">
            <a:extLst>
              <a:ext uri="{FF2B5EF4-FFF2-40B4-BE49-F238E27FC236}">
                <a16:creationId xmlns:a16="http://schemas.microsoft.com/office/drawing/2014/main" id="{28EEF775-781D-4D62-B623-06FCB91FD54C}"/>
              </a:ext>
            </a:extLst>
          </p:cNvPr>
          <p:cNvSpPr txBox="1"/>
          <p:nvPr/>
        </p:nvSpPr>
        <p:spPr>
          <a:xfrm>
            <a:off x="720305" y="5385682"/>
            <a:ext cx="4830264" cy="923330"/>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2:16</a:t>
            </a:r>
            <a:br>
              <a:rPr lang="en-GB" dirty="0"/>
            </a:br>
            <a:r>
              <a:rPr lang="en-GB" b="0" i="0" dirty="0">
                <a:solidFill>
                  <a:srgbClr val="000000"/>
                </a:solidFill>
                <a:effectLst/>
                <a:latin typeface="Times New Roman" panose="02020603050405020304" pitchFamily="18" charset="0"/>
              </a:rPr>
              <a:t>And they found Mary and Joseph, and the baby was lying in the manger.</a:t>
            </a:r>
            <a:endParaRPr lang="en-GB" dirty="0"/>
          </a:p>
        </p:txBody>
      </p:sp>
      <p:sp>
        <p:nvSpPr>
          <p:cNvPr id="16" name="Rectangle 15">
            <a:hlinkClick r:id="rId4" action="ppaction://hlinksldjump"/>
            <a:extLst>
              <a:ext uri="{FF2B5EF4-FFF2-40B4-BE49-F238E27FC236}">
                <a16:creationId xmlns:a16="http://schemas.microsoft.com/office/drawing/2014/main" id="{F3F042B0-9CD4-4661-874D-1E53EF0D648F}"/>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22600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15</a:t>
            </a:r>
            <a:r>
              <a:rPr lang="en-GB" sz="3000" b="1" baseline="30000" dirty="0"/>
              <a:t>th</a:t>
            </a:r>
            <a:r>
              <a:rPr lang="en-GB" sz="3000" b="1" dirty="0"/>
              <a:t> DECEMBER</a:t>
            </a:r>
          </a:p>
        </p:txBody>
      </p:sp>
      <p:pic>
        <p:nvPicPr>
          <p:cNvPr id="2" name="Picture 2">
            <a:extLst>
              <a:ext uri="{FF2B5EF4-FFF2-40B4-BE49-F238E27FC236}">
                <a16:creationId xmlns:a16="http://schemas.microsoft.com/office/drawing/2014/main" id="{33CA19C9-F8F9-40B1-B1C6-2C5F1B543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8" y="1222208"/>
            <a:ext cx="5359403" cy="4019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7F0CE0-89C7-4201-ACC4-5CE510B29E8E}"/>
              </a:ext>
            </a:extLst>
          </p:cNvPr>
          <p:cNvSpPr txBox="1"/>
          <p:nvPr/>
        </p:nvSpPr>
        <p:spPr>
          <a:xfrm>
            <a:off x="591843" y="5274256"/>
            <a:ext cx="5038811"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2:1-2</a:t>
            </a:r>
            <a:br>
              <a:rPr lang="en-GB" dirty="0"/>
            </a:br>
            <a:r>
              <a:rPr lang="en-GB" b="0" i="0" dirty="0">
                <a:solidFill>
                  <a:srgbClr val="000000"/>
                </a:solidFill>
                <a:effectLst/>
                <a:latin typeface="Times New Roman" panose="02020603050405020304" pitchFamily="18" charset="0"/>
              </a:rPr>
              <a:t>After Jesus was born, some magi from the east came to Jerusalem, saying, “Where is he who is born King of the Jews? For we saw his star when it rose, and have come to worship him.”</a:t>
            </a:r>
            <a:endParaRPr lang="en-GB" dirty="0"/>
          </a:p>
        </p:txBody>
      </p:sp>
      <p:pic>
        <p:nvPicPr>
          <p:cNvPr id="4" name="Picture 2">
            <a:extLst>
              <a:ext uri="{FF2B5EF4-FFF2-40B4-BE49-F238E27FC236}">
                <a16:creationId xmlns:a16="http://schemas.microsoft.com/office/drawing/2014/main" id="{88567036-E934-42F3-AF92-120EBDA1C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051" y="1222207"/>
            <a:ext cx="5359404" cy="4019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D391B4F-F016-43D7-9470-B44781C9A637}"/>
              </a:ext>
            </a:extLst>
          </p:cNvPr>
          <p:cNvSpPr txBox="1"/>
          <p:nvPr/>
        </p:nvSpPr>
        <p:spPr>
          <a:xfrm>
            <a:off x="6563188" y="5274256"/>
            <a:ext cx="5038812"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2:3-5</a:t>
            </a:r>
            <a:br>
              <a:rPr lang="en-GB" dirty="0"/>
            </a:br>
            <a:r>
              <a:rPr lang="en-GB" b="0" i="0" dirty="0">
                <a:solidFill>
                  <a:srgbClr val="000000"/>
                </a:solidFill>
                <a:effectLst/>
                <a:latin typeface="Times New Roman" panose="02020603050405020304" pitchFamily="18" charset="0"/>
              </a:rPr>
              <a:t>When King Herod the king heard about this, he was disturbed</a:t>
            </a:r>
            <a:r>
              <a:rPr lang="en-GB" dirty="0">
                <a:solidFill>
                  <a:srgbClr val="000000"/>
                </a:solidFill>
                <a:latin typeface="Times New Roman" panose="02020603050405020304" pitchFamily="18" charset="0"/>
              </a:rPr>
              <a:t>. He asked all the chief priests where the messiah was to be born. They said “in Bethlehem, just as was written by the prophet.”</a:t>
            </a:r>
            <a:endParaRPr lang="en-GB" dirty="0"/>
          </a:p>
        </p:txBody>
      </p:sp>
      <p:sp>
        <p:nvSpPr>
          <p:cNvPr id="18" name="Rectangle 17">
            <a:hlinkClick r:id="rId4" action="ppaction://hlinksldjump"/>
            <a:extLst>
              <a:ext uri="{FF2B5EF4-FFF2-40B4-BE49-F238E27FC236}">
                <a16:creationId xmlns:a16="http://schemas.microsoft.com/office/drawing/2014/main" id="{8D2A51A1-07DF-4000-90A1-E4D9FD376183}"/>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273517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16</a:t>
            </a:r>
            <a:r>
              <a:rPr lang="en-GB" sz="3000" b="1" baseline="30000" dirty="0"/>
              <a:t>th</a:t>
            </a:r>
            <a:r>
              <a:rPr lang="en-GB" sz="3000" b="1" dirty="0"/>
              <a:t> DECEMBER</a:t>
            </a:r>
          </a:p>
        </p:txBody>
      </p:sp>
      <p:pic>
        <p:nvPicPr>
          <p:cNvPr id="5" name="Picture 2">
            <a:extLst>
              <a:ext uri="{FF2B5EF4-FFF2-40B4-BE49-F238E27FC236}">
                <a16:creationId xmlns:a16="http://schemas.microsoft.com/office/drawing/2014/main" id="{62808306-0538-4740-9C74-F0A27E7E0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5" y="1222206"/>
            <a:ext cx="5359404" cy="4019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158A11-27E2-4614-8030-28BA77E77735}"/>
              </a:ext>
            </a:extLst>
          </p:cNvPr>
          <p:cNvSpPr txBox="1"/>
          <p:nvPr/>
        </p:nvSpPr>
        <p:spPr>
          <a:xfrm>
            <a:off x="648783" y="5241759"/>
            <a:ext cx="4924927"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2:7</a:t>
            </a:r>
            <a:br>
              <a:rPr lang="en-GB" dirty="0"/>
            </a:br>
            <a:r>
              <a:rPr lang="en-GB" b="0" i="0" dirty="0">
                <a:solidFill>
                  <a:srgbClr val="000000"/>
                </a:solidFill>
                <a:effectLst/>
                <a:latin typeface="Times New Roman" panose="02020603050405020304" pitchFamily="18" charset="0"/>
              </a:rPr>
              <a:t>Then King Herod summoned the magi. He sent them off to Bethlehem, saying, “Go and search for the young child. When you have found him, let me know, so that I may also go and worship him.”</a:t>
            </a:r>
            <a:endParaRPr lang="en-GB" dirty="0"/>
          </a:p>
        </p:txBody>
      </p:sp>
      <p:pic>
        <p:nvPicPr>
          <p:cNvPr id="10" name="Picture 2">
            <a:extLst>
              <a:ext uri="{FF2B5EF4-FFF2-40B4-BE49-F238E27FC236}">
                <a16:creationId xmlns:a16="http://schemas.microsoft.com/office/drawing/2014/main" id="{8AD5453B-6877-44C7-BF54-F267BD714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891" y="1222205"/>
            <a:ext cx="5359405" cy="4019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A288392-EC1A-4D5F-9DBD-4295168443EC}"/>
              </a:ext>
            </a:extLst>
          </p:cNvPr>
          <p:cNvSpPr txBox="1"/>
          <p:nvPr/>
        </p:nvSpPr>
        <p:spPr>
          <a:xfrm>
            <a:off x="6510591" y="5380258"/>
            <a:ext cx="5144004"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2:9</a:t>
            </a:r>
            <a:br>
              <a:rPr lang="en-GB" dirty="0"/>
            </a:br>
            <a:r>
              <a:rPr lang="en-GB" b="0" i="0" dirty="0">
                <a:solidFill>
                  <a:srgbClr val="000000"/>
                </a:solidFill>
                <a:effectLst/>
                <a:latin typeface="Times New Roman" panose="02020603050405020304" pitchFamily="18" charset="0"/>
              </a:rPr>
              <a:t>Having listened to the king, the magi set off. The star that they had seen rising went on before them until it came to a stop over the place where the child was.</a:t>
            </a:r>
            <a:endParaRPr lang="en-GB" dirty="0"/>
          </a:p>
        </p:txBody>
      </p:sp>
      <p:sp>
        <p:nvSpPr>
          <p:cNvPr id="16" name="Rectangle 15">
            <a:hlinkClick r:id="rId4" action="ppaction://hlinksldjump"/>
            <a:extLst>
              <a:ext uri="{FF2B5EF4-FFF2-40B4-BE49-F238E27FC236}">
                <a16:creationId xmlns:a16="http://schemas.microsoft.com/office/drawing/2014/main" id="{A2129F8B-90CF-4D8F-BB18-9E63D2EE1EBB}"/>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87795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17</a:t>
            </a:r>
            <a:r>
              <a:rPr lang="en-GB" sz="3000" b="1" baseline="30000" dirty="0"/>
              <a:t>th</a:t>
            </a:r>
            <a:r>
              <a:rPr lang="en-GB" sz="3000" b="1" dirty="0"/>
              <a:t> DECEMBER</a:t>
            </a:r>
          </a:p>
        </p:txBody>
      </p:sp>
      <p:pic>
        <p:nvPicPr>
          <p:cNvPr id="2" name="Picture 2">
            <a:extLst>
              <a:ext uri="{FF2B5EF4-FFF2-40B4-BE49-F238E27FC236}">
                <a16:creationId xmlns:a16="http://schemas.microsoft.com/office/drawing/2014/main" id="{C05A48EE-EBC4-4AF2-A674-629D9958D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3" y="1222205"/>
            <a:ext cx="5359405" cy="4019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5162F8-0F7D-46CF-A59B-E2813A28D2ED}"/>
              </a:ext>
            </a:extLst>
          </p:cNvPr>
          <p:cNvSpPr txBox="1"/>
          <p:nvPr/>
        </p:nvSpPr>
        <p:spPr>
          <a:xfrm>
            <a:off x="825371" y="5279996"/>
            <a:ext cx="4571748" cy="1477328"/>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2:11</a:t>
            </a:r>
            <a:br>
              <a:rPr lang="en-GB" dirty="0"/>
            </a:br>
            <a:r>
              <a:rPr lang="en-GB" b="0" i="0" dirty="0">
                <a:solidFill>
                  <a:srgbClr val="000000"/>
                </a:solidFill>
                <a:effectLst/>
                <a:latin typeface="Times New Roman" panose="02020603050405020304" pitchFamily="18" charset="0"/>
              </a:rPr>
              <a:t>They came to the house where Jesus was with Mary. They bowed down and did him homage. Opening their treasures, they offered to him gifts of gold, frankincense, and myrrh.</a:t>
            </a:r>
            <a:endParaRPr lang="en-GB" dirty="0"/>
          </a:p>
        </p:txBody>
      </p:sp>
      <p:pic>
        <p:nvPicPr>
          <p:cNvPr id="4" name="Picture 2">
            <a:extLst>
              <a:ext uri="{FF2B5EF4-FFF2-40B4-BE49-F238E27FC236}">
                <a16:creationId xmlns:a16="http://schemas.microsoft.com/office/drawing/2014/main" id="{829BCBCA-676F-47F4-AE37-12861F4DF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890" y="1222205"/>
            <a:ext cx="5359405" cy="4019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C21ADED-93E0-46A4-B92B-54EFDC99C393}"/>
              </a:ext>
            </a:extLst>
          </p:cNvPr>
          <p:cNvSpPr txBox="1"/>
          <p:nvPr/>
        </p:nvSpPr>
        <p:spPr>
          <a:xfrm>
            <a:off x="6499142" y="5428703"/>
            <a:ext cx="5179510" cy="1200329"/>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Matthew 2:12</a:t>
            </a:r>
            <a:br>
              <a:rPr lang="en-GB" dirty="0"/>
            </a:br>
            <a:r>
              <a:rPr lang="en-GB" b="0" i="0" dirty="0">
                <a:solidFill>
                  <a:srgbClr val="000000"/>
                </a:solidFill>
                <a:effectLst/>
                <a:latin typeface="Times New Roman" panose="02020603050405020304" pitchFamily="18" charset="0"/>
              </a:rPr>
              <a:t>But the magi were warned in a dream that they should not return to King Herod, and so they travelled back to their own country by a different route.</a:t>
            </a:r>
            <a:endParaRPr lang="en-GB" dirty="0"/>
          </a:p>
        </p:txBody>
      </p:sp>
      <p:sp>
        <p:nvSpPr>
          <p:cNvPr id="16" name="Rectangle 15">
            <a:hlinkClick r:id="rId4" action="ppaction://hlinksldjump"/>
            <a:extLst>
              <a:ext uri="{FF2B5EF4-FFF2-40B4-BE49-F238E27FC236}">
                <a16:creationId xmlns:a16="http://schemas.microsoft.com/office/drawing/2014/main" id="{BE4F9D64-4CF8-42DC-A4A4-3091E84D9D08}"/>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27673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27992F-F052-4191-BD57-542D910CFB3F}"/>
              </a:ext>
            </a:extLst>
          </p:cNvPr>
          <p:cNvSpPr txBox="1"/>
          <p:nvPr/>
        </p:nvSpPr>
        <p:spPr>
          <a:xfrm>
            <a:off x="3705726" y="385011"/>
            <a:ext cx="4780547" cy="553998"/>
          </a:xfrm>
          <a:prstGeom prst="rect">
            <a:avLst/>
          </a:prstGeom>
          <a:noFill/>
        </p:spPr>
        <p:txBody>
          <a:bodyPr wrap="square" rtlCol="0">
            <a:spAutoFit/>
          </a:bodyPr>
          <a:lstStyle/>
          <a:p>
            <a:pPr algn="ctr"/>
            <a:r>
              <a:rPr lang="en-GB" sz="3000" b="1" dirty="0"/>
              <a:t>18</a:t>
            </a:r>
            <a:r>
              <a:rPr lang="en-GB" sz="3000" b="1" baseline="30000" dirty="0"/>
              <a:t>th</a:t>
            </a:r>
            <a:r>
              <a:rPr lang="en-GB" sz="3000" b="1" dirty="0"/>
              <a:t> DECEMBER</a:t>
            </a:r>
          </a:p>
        </p:txBody>
      </p:sp>
      <p:pic>
        <p:nvPicPr>
          <p:cNvPr id="5" name="Picture 2">
            <a:extLst>
              <a:ext uri="{FF2B5EF4-FFF2-40B4-BE49-F238E27FC236}">
                <a16:creationId xmlns:a16="http://schemas.microsoft.com/office/drawing/2014/main" id="{0870A9C7-5BC5-4209-8774-2262DA3D9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16" y="1222205"/>
            <a:ext cx="5380795" cy="4035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943415B-5539-46E2-9DA6-E93E141DF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891" y="1211107"/>
            <a:ext cx="5395592" cy="4046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185897-6269-4113-89FD-693A20A0FD97}"/>
              </a:ext>
            </a:extLst>
          </p:cNvPr>
          <p:cNvSpPr txBox="1"/>
          <p:nvPr/>
        </p:nvSpPr>
        <p:spPr>
          <a:xfrm>
            <a:off x="6946544" y="5651909"/>
            <a:ext cx="4420085" cy="646331"/>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2:40</a:t>
            </a:r>
            <a:br>
              <a:rPr lang="en-GB" dirty="0"/>
            </a:br>
            <a:r>
              <a:rPr lang="en-GB" b="0" i="0" dirty="0">
                <a:solidFill>
                  <a:srgbClr val="000000"/>
                </a:solidFill>
                <a:effectLst/>
                <a:latin typeface="Times New Roman" panose="02020603050405020304" pitchFamily="18" charset="0"/>
              </a:rPr>
              <a:t>And God's favour was with him.</a:t>
            </a:r>
            <a:endParaRPr lang="en-GB" dirty="0"/>
          </a:p>
        </p:txBody>
      </p:sp>
      <p:sp>
        <p:nvSpPr>
          <p:cNvPr id="12" name="TextBox 11">
            <a:extLst>
              <a:ext uri="{FF2B5EF4-FFF2-40B4-BE49-F238E27FC236}">
                <a16:creationId xmlns:a16="http://schemas.microsoft.com/office/drawing/2014/main" id="{8AC43E16-2753-4635-AC4C-67AAF291BC62}"/>
              </a:ext>
            </a:extLst>
          </p:cNvPr>
          <p:cNvSpPr txBox="1"/>
          <p:nvPr/>
        </p:nvSpPr>
        <p:spPr>
          <a:xfrm>
            <a:off x="495048" y="5677686"/>
            <a:ext cx="5207330" cy="646331"/>
          </a:xfrm>
          <a:prstGeom prst="rect">
            <a:avLst/>
          </a:prstGeom>
          <a:noFill/>
        </p:spPr>
        <p:txBody>
          <a:bodyPr wrap="square">
            <a:spAutoFit/>
          </a:bodyPr>
          <a:lstStyle/>
          <a:p>
            <a:pPr algn="ctr"/>
            <a:r>
              <a:rPr lang="en-GB" b="1" i="0" dirty="0">
                <a:solidFill>
                  <a:srgbClr val="000000"/>
                </a:solidFill>
                <a:effectLst/>
                <a:latin typeface="Times New Roman" panose="02020603050405020304" pitchFamily="18" charset="0"/>
              </a:rPr>
              <a:t>Luke 2:40</a:t>
            </a:r>
            <a:br>
              <a:rPr lang="en-GB" dirty="0"/>
            </a:br>
            <a:r>
              <a:rPr lang="en-GB" b="0" i="0" dirty="0">
                <a:solidFill>
                  <a:srgbClr val="000000"/>
                </a:solidFill>
                <a:effectLst/>
                <a:latin typeface="Times New Roman" panose="02020603050405020304" pitchFamily="18" charset="0"/>
              </a:rPr>
              <a:t>The child grew and became strong and full of wisdom.</a:t>
            </a:r>
            <a:endParaRPr lang="en-GB" dirty="0"/>
          </a:p>
        </p:txBody>
      </p:sp>
      <p:sp>
        <p:nvSpPr>
          <p:cNvPr id="16" name="Rectangle 15">
            <a:hlinkClick r:id="rId4" action="ppaction://hlinksldjump"/>
            <a:extLst>
              <a:ext uri="{FF2B5EF4-FFF2-40B4-BE49-F238E27FC236}">
                <a16:creationId xmlns:a16="http://schemas.microsoft.com/office/drawing/2014/main" id="{B1033478-8B48-4C46-BB41-31597860E566}"/>
              </a:ext>
            </a:extLst>
          </p:cNvPr>
          <p:cNvSpPr/>
          <p:nvPr/>
        </p:nvSpPr>
        <p:spPr>
          <a:xfrm>
            <a:off x="215922" y="192391"/>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288918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0" y="250150"/>
            <a:ext cx="8648441"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Wednesday 2</a:t>
            </a:r>
            <a:r>
              <a:rPr lang="en-GB" sz="5000" baseline="30000" dirty="0">
                <a:solidFill>
                  <a:schemeClr val="bg1"/>
                </a:solidFill>
                <a:effectLst>
                  <a:glow rad="228600">
                    <a:schemeClr val="tx1">
                      <a:alpha val="40000"/>
                    </a:schemeClr>
                  </a:glow>
                </a:effectLst>
                <a:latin typeface="Arial Rounded MT Bold" panose="020F0704030504030204" pitchFamily="34" charset="0"/>
              </a:rPr>
              <a:t>nd</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90708" y="1749201"/>
            <a:ext cx="6205491" cy="861774"/>
          </a:xfrm>
          <a:prstGeom prst="rect">
            <a:avLst/>
          </a:prstGeom>
          <a:noFill/>
        </p:spPr>
        <p:txBody>
          <a:bodyPr wrap="square" rtlCol="0">
            <a:spAutoFit/>
          </a:bodyPr>
          <a:lstStyle/>
          <a:p>
            <a:pPr algn="ctr"/>
            <a:r>
              <a:rPr lang="en-GB" sz="5000" b="1" dirty="0">
                <a:latin typeface="Arial Rounded MT Bold" panose="020F0704030504030204" pitchFamily="34" charset="0"/>
              </a:rPr>
              <a:t>FACT</a:t>
            </a:r>
          </a:p>
        </p:txBody>
      </p:sp>
      <p:grpSp>
        <p:nvGrpSpPr>
          <p:cNvPr id="15" name="Group 14">
            <a:extLst>
              <a:ext uri="{FF2B5EF4-FFF2-40B4-BE49-F238E27FC236}">
                <a16:creationId xmlns:a16="http://schemas.microsoft.com/office/drawing/2014/main" id="{6341C837-17B2-4B57-A332-BA7A24D51B80}"/>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3098231F-5336-4487-86A5-5DEAF2D6B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6992D1-7EC2-4DD2-94B7-8C72532E4B41}"/>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D48A214F-5988-491E-A5D7-4896ABB10AC6}"/>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pic>
        <p:nvPicPr>
          <p:cNvPr id="16386" name="Picture 2" descr="Christmas Themed Mince Pies transparent PNG - StickPNG">
            <a:extLst>
              <a:ext uri="{FF2B5EF4-FFF2-40B4-BE49-F238E27FC236}">
                <a16:creationId xmlns:a16="http://schemas.microsoft.com/office/drawing/2014/main" id="{F1E7940B-4F07-4515-8A60-FC9A980FF1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00" y="3890827"/>
            <a:ext cx="3512598" cy="2222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475268-EEB3-41C8-B072-679E8D3A819B}"/>
              </a:ext>
            </a:extLst>
          </p:cNvPr>
          <p:cNvSpPr txBox="1"/>
          <p:nvPr/>
        </p:nvSpPr>
        <p:spPr>
          <a:xfrm>
            <a:off x="1773313" y="2712090"/>
            <a:ext cx="5922886" cy="3062377"/>
          </a:xfrm>
          <a:prstGeom prst="rect">
            <a:avLst/>
          </a:prstGeom>
          <a:noFill/>
        </p:spPr>
        <p:txBody>
          <a:bodyPr wrap="square" rtlCol="0">
            <a:spAutoFit/>
          </a:bodyPr>
          <a:lstStyle/>
          <a:p>
            <a:r>
              <a:rPr lang="en-GB" sz="2500" i="1" dirty="0"/>
              <a:t>It’s technically illegal to eat mince pies on Christmas Day in England. In the 17th century, Oliver Cromwell banned Christmas pudding, mince pies and</a:t>
            </a:r>
            <a:br>
              <a:rPr lang="en-GB" sz="2500" i="1" dirty="0"/>
            </a:br>
            <a:r>
              <a:rPr lang="en-GB" sz="2500" i="1" dirty="0"/>
              <a:t>anything to do with greed.</a:t>
            </a:r>
            <a:br>
              <a:rPr lang="en-GB" sz="2500" i="1" dirty="0"/>
            </a:br>
            <a:r>
              <a:rPr lang="en-GB" sz="2500" i="1" dirty="0"/>
              <a:t>The law has never</a:t>
            </a:r>
            <a:br>
              <a:rPr lang="en-GB" sz="2500" i="1" dirty="0"/>
            </a:br>
            <a:r>
              <a:rPr lang="en-GB" sz="2500" i="1" dirty="0"/>
              <a:t>been withdrawn!</a:t>
            </a:r>
            <a:endParaRPr lang="en-GB" sz="2500" dirty="0"/>
          </a:p>
          <a:p>
            <a:endParaRPr lang="en-GB" dirty="0"/>
          </a:p>
        </p:txBody>
      </p:sp>
    </p:spTree>
    <p:extLst>
      <p:ext uri="{BB962C8B-B14F-4D97-AF65-F5344CB8AC3E}">
        <p14:creationId xmlns:p14="http://schemas.microsoft.com/office/powerpoint/2010/main" val="42917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9330432"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Thursday 3</a:t>
            </a:r>
            <a:r>
              <a:rPr lang="en-GB" sz="5000" baseline="30000" dirty="0">
                <a:solidFill>
                  <a:schemeClr val="bg1"/>
                </a:solidFill>
                <a:effectLst>
                  <a:glow rad="228600">
                    <a:schemeClr val="tx1">
                      <a:alpha val="40000"/>
                    </a:schemeClr>
                  </a:glow>
                </a:effectLst>
                <a:latin typeface="Arial Rounded MT Bold" panose="020F0704030504030204" pitchFamily="34" charset="0"/>
              </a:rPr>
              <a:t>rd</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1869538"/>
            <a:ext cx="6205491" cy="4431983"/>
          </a:xfrm>
          <a:prstGeom prst="rect">
            <a:avLst/>
          </a:prstGeom>
          <a:noFill/>
        </p:spPr>
        <p:txBody>
          <a:bodyPr wrap="square" rtlCol="0">
            <a:spAutoFit/>
          </a:bodyPr>
          <a:lstStyle/>
          <a:p>
            <a:pPr algn="ctr"/>
            <a:r>
              <a:rPr lang="en-GB" sz="5000" b="1" dirty="0">
                <a:latin typeface="Arial Rounded MT Bold" panose="020F0704030504030204" pitchFamily="34" charset="0"/>
              </a:rPr>
              <a:t>DISCUSS</a:t>
            </a:r>
          </a:p>
          <a:p>
            <a:pPr algn="ctr"/>
            <a:endParaRPr lang="en-GB" sz="3000" dirty="0"/>
          </a:p>
          <a:p>
            <a:pPr algn="ctr"/>
            <a:r>
              <a:rPr lang="en-GB" sz="3000" i="1" dirty="0"/>
              <a:t>Advent is all about preparing for something. How do you prepare for Christmas in your household?</a:t>
            </a:r>
          </a:p>
          <a:p>
            <a:pPr algn="ctr"/>
            <a:endParaRPr lang="en-GB" sz="1600" i="1" dirty="0"/>
          </a:p>
          <a:p>
            <a:pPr algn="ctr"/>
            <a:r>
              <a:rPr lang="en-GB" sz="1600" i="1" dirty="0"/>
              <a:t>(When do you put up the tree? Do you have any family traditions?</a:t>
            </a:r>
            <a:br>
              <a:rPr lang="en-GB" sz="1600" i="1" dirty="0"/>
            </a:br>
            <a:r>
              <a:rPr lang="en-GB" sz="1600" i="1" dirty="0"/>
              <a:t>Do you leave your shopping until the last minute?! Do you go to any special events or places?)</a:t>
            </a:r>
          </a:p>
          <a:p>
            <a:pPr algn="ctr"/>
            <a:endParaRPr lang="en-GB" sz="3000" i="1" dirty="0"/>
          </a:p>
          <a:p>
            <a:endParaRPr lang="en-GB" dirty="0"/>
          </a:p>
        </p:txBody>
      </p:sp>
      <p:grpSp>
        <p:nvGrpSpPr>
          <p:cNvPr id="15" name="Group 14">
            <a:extLst>
              <a:ext uri="{FF2B5EF4-FFF2-40B4-BE49-F238E27FC236}">
                <a16:creationId xmlns:a16="http://schemas.microsoft.com/office/drawing/2014/main" id="{169BEEC5-4939-4A99-B176-2457A3D21F19}"/>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4A62AED4-ECE7-4650-8E1F-FE0ADBF2B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A4AFA13-7F16-42DE-A7C7-7F1E91D8BCAA}"/>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FE003BB2-12EB-410A-AF1E-1D489D0A5962}"/>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88438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7199791"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Friday 4</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2055813"/>
            <a:ext cx="6205491" cy="3139321"/>
          </a:xfrm>
          <a:prstGeom prst="rect">
            <a:avLst/>
          </a:prstGeom>
          <a:noFill/>
        </p:spPr>
        <p:txBody>
          <a:bodyPr wrap="square" rtlCol="0">
            <a:spAutoFit/>
          </a:bodyPr>
          <a:lstStyle/>
          <a:p>
            <a:pPr algn="ctr"/>
            <a:r>
              <a:rPr lang="en-GB" sz="5000" b="1" dirty="0">
                <a:latin typeface="Arial Rounded MT Bold" panose="020F0704030504030204" pitchFamily="34" charset="0"/>
              </a:rPr>
              <a:t>QUIZ</a:t>
            </a:r>
          </a:p>
          <a:p>
            <a:pPr algn="ctr"/>
            <a:endParaRPr lang="en-GB" sz="3000" dirty="0"/>
          </a:p>
          <a:p>
            <a:pPr algn="ctr"/>
            <a:r>
              <a:rPr lang="en-GB" sz="3000" dirty="0"/>
              <a:t>Choose a Christmas quiz</a:t>
            </a:r>
            <a:br>
              <a:rPr lang="en-GB" sz="3000" dirty="0"/>
            </a:br>
            <a:r>
              <a:rPr lang="en-GB" sz="3000" dirty="0"/>
              <a:t>to complete together:</a:t>
            </a:r>
          </a:p>
          <a:p>
            <a:pPr algn="ctr"/>
            <a:endParaRPr lang="en-GB" sz="2000" dirty="0"/>
          </a:p>
          <a:p>
            <a:pPr algn="ctr"/>
            <a:r>
              <a:rPr lang="en-GB" sz="2000" i="1" dirty="0">
                <a:hlinkClick r:id="rId5"/>
              </a:rPr>
              <a:t>https://www.sporcle.com/games/subcategory/christmas</a:t>
            </a:r>
            <a:endParaRPr lang="en-GB" sz="2000" dirty="0"/>
          </a:p>
          <a:p>
            <a:endParaRPr lang="en-GB" dirty="0"/>
          </a:p>
        </p:txBody>
      </p:sp>
      <p:grpSp>
        <p:nvGrpSpPr>
          <p:cNvPr id="15" name="Group 14">
            <a:extLst>
              <a:ext uri="{FF2B5EF4-FFF2-40B4-BE49-F238E27FC236}">
                <a16:creationId xmlns:a16="http://schemas.microsoft.com/office/drawing/2014/main" id="{EAA93EF0-61FB-4DE3-9A40-907A33BAA742}"/>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5D10E8E9-BDB3-47FB-9EF4-6D73B9991D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0FFF15E-1459-47AF-9D91-6CC7926D6EC9}"/>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7" action="ppaction://hlinksldjump"/>
            <a:extLst>
              <a:ext uri="{FF2B5EF4-FFF2-40B4-BE49-F238E27FC236}">
                <a16:creationId xmlns:a16="http://schemas.microsoft.com/office/drawing/2014/main" id="{D70E2B28-42D6-466B-8375-A68BA6B59CF8}"/>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2550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7199791"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Monday 7</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361982" y="1866674"/>
            <a:ext cx="6462944" cy="4216539"/>
          </a:xfrm>
          <a:prstGeom prst="rect">
            <a:avLst/>
          </a:prstGeom>
          <a:noFill/>
        </p:spPr>
        <p:txBody>
          <a:bodyPr wrap="square" rtlCol="0">
            <a:spAutoFit/>
          </a:bodyPr>
          <a:lstStyle/>
          <a:p>
            <a:pPr algn="ctr"/>
            <a:r>
              <a:rPr lang="en-GB" sz="5000" b="1" dirty="0">
                <a:latin typeface="Arial Rounded MT Bold" panose="020F0704030504030204" pitchFamily="34" charset="0"/>
              </a:rPr>
              <a:t>CHALLENGE</a:t>
            </a:r>
          </a:p>
          <a:p>
            <a:pPr algn="ctr"/>
            <a:endParaRPr lang="en-GB" sz="3000" dirty="0"/>
          </a:p>
          <a:p>
            <a:pPr algn="ctr"/>
            <a:r>
              <a:rPr lang="en-GB" sz="3000" i="1" dirty="0"/>
              <a:t>Spread some Christmas cheer this week!</a:t>
            </a:r>
          </a:p>
          <a:p>
            <a:pPr algn="ctr"/>
            <a:endParaRPr lang="en-GB" sz="3000" i="1" dirty="0"/>
          </a:p>
          <a:p>
            <a:pPr algn="ctr"/>
            <a:r>
              <a:rPr lang="en-GB" sz="2200" i="1" dirty="0"/>
              <a:t>Who could you cheer up?</a:t>
            </a:r>
            <a:br>
              <a:rPr lang="en-GB" sz="2200" i="1" dirty="0"/>
            </a:br>
            <a:r>
              <a:rPr lang="en-GB" sz="2200" i="1" dirty="0"/>
              <a:t>Do you have a neighbour who lives alone?</a:t>
            </a:r>
            <a:br>
              <a:rPr lang="en-GB" sz="2200" i="1" dirty="0"/>
            </a:br>
            <a:r>
              <a:rPr lang="en-GB" sz="2200" i="1" dirty="0"/>
              <a:t>Or a relative you’ve not spoken to for a while?</a:t>
            </a:r>
            <a:br>
              <a:rPr lang="en-GB" sz="2200" i="1" dirty="0"/>
            </a:br>
            <a:r>
              <a:rPr lang="en-GB" sz="2200" i="1" dirty="0"/>
              <a:t>Is there someone you know going through a hard time?</a:t>
            </a:r>
            <a:br>
              <a:rPr lang="en-GB" sz="2200" i="1" dirty="0"/>
            </a:br>
            <a:r>
              <a:rPr lang="en-GB" sz="2200" b="1" i="1" dirty="0"/>
              <a:t>How can you help to cheer them up?</a:t>
            </a:r>
            <a:endParaRPr lang="en-GB" sz="2200" b="1" dirty="0"/>
          </a:p>
          <a:p>
            <a:endParaRPr lang="en-GB" dirty="0"/>
          </a:p>
        </p:txBody>
      </p:sp>
      <p:grpSp>
        <p:nvGrpSpPr>
          <p:cNvPr id="15" name="Group 14">
            <a:extLst>
              <a:ext uri="{FF2B5EF4-FFF2-40B4-BE49-F238E27FC236}">
                <a16:creationId xmlns:a16="http://schemas.microsoft.com/office/drawing/2014/main" id="{3C51C17B-722D-4983-8FA8-3D161BA88807}"/>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FD06EBBA-97F0-4DEE-9AE9-64F091E7D5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71F744E-74C3-4B5B-9065-D2D7BE5F7E3B}"/>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569F3AF8-AE41-4248-95F9-7A7990CC5B6E}"/>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53668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10022890"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Tuesday 8</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720768" y="1834845"/>
            <a:ext cx="5752730" cy="3908762"/>
          </a:xfrm>
          <a:prstGeom prst="rect">
            <a:avLst/>
          </a:prstGeom>
          <a:noFill/>
        </p:spPr>
        <p:txBody>
          <a:bodyPr wrap="square" rtlCol="0">
            <a:spAutoFit/>
          </a:bodyPr>
          <a:lstStyle/>
          <a:p>
            <a:pPr algn="ctr"/>
            <a:r>
              <a:rPr lang="en-GB" sz="5000" b="1" dirty="0">
                <a:latin typeface="Arial Rounded MT Bold" panose="020F0704030504030204" pitchFamily="34" charset="0"/>
              </a:rPr>
              <a:t>JOKE</a:t>
            </a:r>
          </a:p>
          <a:p>
            <a:pPr algn="ctr"/>
            <a:endParaRPr lang="en-GB" sz="3000" dirty="0"/>
          </a:p>
          <a:p>
            <a:pPr algn="ctr"/>
            <a:r>
              <a:rPr lang="en-GB" sz="3000" i="1" dirty="0"/>
              <a:t>What is Rudolph’s favourite day of the year?</a:t>
            </a:r>
          </a:p>
          <a:p>
            <a:pPr algn="ctr"/>
            <a:endParaRPr lang="en-GB" sz="3000" i="1" dirty="0"/>
          </a:p>
          <a:p>
            <a:pPr algn="ctr"/>
            <a:endParaRPr lang="en-GB" sz="3000" i="1" dirty="0"/>
          </a:p>
          <a:p>
            <a:pPr algn="ctr"/>
            <a:r>
              <a:rPr lang="en-GB" sz="3000" dirty="0"/>
              <a:t>RED NOSE DAY!</a:t>
            </a:r>
          </a:p>
          <a:p>
            <a:endParaRPr lang="en-GB" dirty="0"/>
          </a:p>
        </p:txBody>
      </p:sp>
      <p:sp>
        <p:nvSpPr>
          <p:cNvPr id="14" name="Rectangle 13">
            <a:extLst>
              <a:ext uri="{FF2B5EF4-FFF2-40B4-BE49-F238E27FC236}">
                <a16:creationId xmlns:a16="http://schemas.microsoft.com/office/drawing/2014/main" id="{E8D628D2-748C-4400-A855-3F021CF32D02}"/>
              </a:ext>
            </a:extLst>
          </p:cNvPr>
          <p:cNvSpPr/>
          <p:nvPr/>
        </p:nvSpPr>
        <p:spPr>
          <a:xfrm>
            <a:off x="2742460" y="4846137"/>
            <a:ext cx="3701988" cy="7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75000"/>
                  </a:schemeClr>
                </a:solidFill>
              </a:rPr>
              <a:t>Click to reveal answer</a:t>
            </a:r>
          </a:p>
        </p:txBody>
      </p:sp>
      <p:grpSp>
        <p:nvGrpSpPr>
          <p:cNvPr id="15" name="Group 14">
            <a:extLst>
              <a:ext uri="{FF2B5EF4-FFF2-40B4-BE49-F238E27FC236}">
                <a16:creationId xmlns:a16="http://schemas.microsoft.com/office/drawing/2014/main" id="{DFBA8DDC-42F0-41A2-850F-FDF34458ADB5}"/>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5D127396-0EA1-4F09-94FB-0D815824A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288D726-4AD2-4DAE-88F9-587EB7884E6A}"/>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7BF22A14-56BA-4DFE-B72D-EFBDB9E2DBEF}"/>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1199650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10718198"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Wednesday 9</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1869538"/>
            <a:ext cx="6205491" cy="3447098"/>
          </a:xfrm>
          <a:prstGeom prst="rect">
            <a:avLst/>
          </a:prstGeom>
          <a:noFill/>
        </p:spPr>
        <p:txBody>
          <a:bodyPr wrap="square" rtlCol="0">
            <a:spAutoFit/>
          </a:bodyPr>
          <a:lstStyle/>
          <a:p>
            <a:pPr algn="ctr"/>
            <a:r>
              <a:rPr lang="en-GB" sz="5000" b="1" dirty="0">
                <a:latin typeface="Arial Rounded MT Bold" panose="020F0704030504030204" pitchFamily="34" charset="0"/>
              </a:rPr>
              <a:t>FACT</a:t>
            </a:r>
          </a:p>
          <a:p>
            <a:pPr algn="ctr"/>
            <a:endParaRPr lang="en-GB" sz="3000" dirty="0"/>
          </a:p>
          <a:p>
            <a:pPr algn="ctr"/>
            <a:r>
              <a:rPr lang="en-GB" sz="3000" i="1" dirty="0"/>
              <a:t>It is a myth that the abbreviation ‘Xmas’ is anti-Christian. The Greek letter X (chi) is an abbreviation for Christ.</a:t>
            </a:r>
            <a:endParaRPr lang="en-GB" sz="3000" dirty="0"/>
          </a:p>
          <a:p>
            <a:endParaRPr lang="en-GB" dirty="0"/>
          </a:p>
        </p:txBody>
      </p:sp>
      <p:grpSp>
        <p:nvGrpSpPr>
          <p:cNvPr id="15" name="Group 14">
            <a:extLst>
              <a:ext uri="{FF2B5EF4-FFF2-40B4-BE49-F238E27FC236}">
                <a16:creationId xmlns:a16="http://schemas.microsoft.com/office/drawing/2014/main" id="{4531634F-72CE-468D-8B27-FE1E8262ECAD}"/>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F6536674-7F81-4E57-9BEA-6032DEAA8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4D76E94-DAF8-4A08-9F1F-12B6215EEA39}"/>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6A6A6E5B-BD1A-4A5C-954A-E023D33205F8}"/>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413302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D01-D1D4-4C0E-96B7-3A3B371A44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7F8C45A-6FB4-4BCF-B2FA-8521EA24DE44}"/>
              </a:ext>
            </a:extLst>
          </p:cNvPr>
          <p:cNvSpPr>
            <a:spLocks noGrp="1"/>
          </p:cNvSpPr>
          <p:nvPr>
            <p:ph idx="1"/>
          </p:nvPr>
        </p:nvSpPr>
        <p:spPr/>
        <p:txBody>
          <a:bodyPr/>
          <a:lstStyle/>
          <a:p>
            <a:endParaRPr lang="en-GB"/>
          </a:p>
        </p:txBody>
      </p:sp>
      <p:pic>
        <p:nvPicPr>
          <p:cNvPr id="2050" name="Picture 2" descr="Lord Mayor to switch on Blacon Christmas lights | Sanctuary Housing -  Affordable and Social Housing">
            <a:extLst>
              <a:ext uri="{FF2B5EF4-FFF2-40B4-BE49-F238E27FC236}">
                <a16:creationId xmlns:a16="http://schemas.microsoft.com/office/drawing/2014/main" id="{BD30E2CD-8A2A-4340-8028-EF07A6121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8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Christmas">
            <a:hlinkClick r:id="rId3" action="ppaction://hlinksldjump"/>
            <a:extLst>
              <a:ext uri="{FF2B5EF4-FFF2-40B4-BE49-F238E27FC236}">
                <a16:creationId xmlns:a16="http://schemas.microsoft.com/office/drawing/2014/main" id="{C9E20989-D4A1-42E5-8EF0-D0D9EF99CC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16" t="10161" r="9056" b="9785"/>
          <a:stretch/>
        </p:blipFill>
        <p:spPr bwMode="auto">
          <a:xfrm>
            <a:off x="8991082" y="3354170"/>
            <a:ext cx="2362718" cy="226239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0CC569-1032-478D-AFC1-3435C3648F89}"/>
              </a:ext>
            </a:extLst>
          </p:cNvPr>
          <p:cNvGrpSpPr/>
          <p:nvPr/>
        </p:nvGrpSpPr>
        <p:grpSpPr>
          <a:xfrm>
            <a:off x="9136712" y="5752525"/>
            <a:ext cx="2270355" cy="584775"/>
            <a:chOff x="9458306" y="6137264"/>
            <a:chExt cx="2270355" cy="584775"/>
          </a:xfrm>
        </p:grpSpPr>
        <p:sp>
          <p:nvSpPr>
            <p:cNvPr id="5" name="TextBox 4">
              <a:extLst>
                <a:ext uri="{FF2B5EF4-FFF2-40B4-BE49-F238E27FC236}">
                  <a16:creationId xmlns:a16="http://schemas.microsoft.com/office/drawing/2014/main" id="{CEC7F051-D0AC-42EB-8BCE-C1D8950AE04A}"/>
                </a:ext>
              </a:extLst>
            </p:cNvPr>
            <p:cNvSpPr txBox="1"/>
            <p:nvPr/>
          </p:nvSpPr>
          <p:spPr>
            <a:xfrm>
              <a:off x="9458306" y="6137264"/>
              <a:ext cx="2270355" cy="584775"/>
            </a:xfrm>
            <a:prstGeom prst="rect">
              <a:avLst/>
            </a:prstGeom>
            <a:noFill/>
          </p:spPr>
          <p:txBody>
            <a:bodyPr wrap="square" rtlCol="0">
              <a:spAutoFit/>
            </a:bodyPr>
            <a:lstStyle/>
            <a:p>
              <a:r>
                <a:rPr lang="en-GB" sz="1600" dirty="0">
                  <a:solidFill>
                    <a:schemeClr val="bg1"/>
                  </a:solidFill>
                </a:rPr>
                <a:t>Click here for the Nativity story today</a:t>
              </a:r>
            </a:p>
          </p:txBody>
        </p:sp>
        <p:sp>
          <p:nvSpPr>
            <p:cNvPr id="9" name="Arrow: Right 8">
              <a:extLst>
                <a:ext uri="{FF2B5EF4-FFF2-40B4-BE49-F238E27FC236}">
                  <a16:creationId xmlns:a16="http://schemas.microsoft.com/office/drawing/2014/main" id="{201D27FA-54A2-4BA2-B811-783963AF6A58}"/>
                </a:ext>
              </a:extLst>
            </p:cNvPr>
            <p:cNvSpPr/>
            <p:nvPr/>
          </p:nvSpPr>
          <p:spPr>
            <a:xfrm rot="16200000">
              <a:off x="11121648" y="6238849"/>
              <a:ext cx="486057" cy="326773"/>
            </a:xfrm>
            <a:prstGeom prst="rightArrow">
              <a:avLst>
                <a:gd name="adj1" fmla="val 291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52C0D1A-427D-4701-8B9F-4B060F77103E}"/>
              </a:ext>
            </a:extLst>
          </p:cNvPr>
          <p:cNvSpPr txBox="1"/>
          <p:nvPr/>
        </p:nvSpPr>
        <p:spPr>
          <a:xfrm>
            <a:off x="488271" y="250150"/>
            <a:ext cx="10918796" cy="861774"/>
          </a:xfrm>
          <a:prstGeom prst="rect">
            <a:avLst/>
          </a:prstGeom>
          <a:noFill/>
        </p:spPr>
        <p:txBody>
          <a:bodyPr wrap="square" rtlCol="0">
            <a:spAutoFit/>
          </a:bodyPr>
          <a:lstStyle/>
          <a:p>
            <a:r>
              <a:rPr lang="en-GB" sz="5000" dirty="0">
                <a:solidFill>
                  <a:schemeClr val="bg1"/>
                </a:solidFill>
                <a:effectLst>
                  <a:glow rad="228600">
                    <a:schemeClr val="tx1">
                      <a:alpha val="40000"/>
                    </a:schemeClr>
                  </a:glow>
                </a:effectLst>
                <a:latin typeface="Arial Rounded MT Bold" panose="020F0704030504030204" pitchFamily="34" charset="0"/>
              </a:rPr>
              <a:t>Thursday 10</a:t>
            </a:r>
            <a:r>
              <a:rPr lang="en-GB" sz="5000" baseline="30000" dirty="0">
                <a:solidFill>
                  <a:schemeClr val="bg1"/>
                </a:solidFill>
                <a:effectLst>
                  <a:glow rad="228600">
                    <a:schemeClr val="tx1">
                      <a:alpha val="40000"/>
                    </a:schemeClr>
                  </a:glow>
                </a:effectLst>
                <a:latin typeface="Arial Rounded MT Bold" panose="020F0704030504030204" pitchFamily="34" charset="0"/>
              </a:rPr>
              <a:t>th</a:t>
            </a:r>
            <a:r>
              <a:rPr lang="en-GB" sz="5000" dirty="0">
                <a:solidFill>
                  <a:schemeClr val="bg1"/>
                </a:solidFill>
                <a:effectLst>
                  <a:glow rad="228600">
                    <a:schemeClr val="tx1">
                      <a:alpha val="40000"/>
                    </a:schemeClr>
                  </a:glow>
                </a:effectLst>
                <a:latin typeface="Arial Rounded MT Bold" panose="020F0704030504030204" pitchFamily="34" charset="0"/>
              </a:rPr>
              <a:t> December</a:t>
            </a:r>
          </a:p>
        </p:txBody>
      </p:sp>
      <p:sp>
        <p:nvSpPr>
          <p:cNvPr id="13" name="Rectangle 12">
            <a:extLst>
              <a:ext uri="{FF2B5EF4-FFF2-40B4-BE49-F238E27FC236}">
                <a16:creationId xmlns:a16="http://schemas.microsoft.com/office/drawing/2014/main" id="{7E432B33-AF07-4855-BEE1-61EEE22A1777}"/>
              </a:ext>
            </a:extLst>
          </p:cNvPr>
          <p:cNvSpPr/>
          <p:nvPr/>
        </p:nvSpPr>
        <p:spPr>
          <a:xfrm>
            <a:off x="1175551" y="1477049"/>
            <a:ext cx="6835806" cy="4827557"/>
          </a:xfrm>
          <a:prstGeom prst="rect">
            <a:avLst/>
          </a:prstGeom>
          <a:solidFill>
            <a:schemeClr val="accent4"/>
          </a:solidFill>
          <a:ln w="19050">
            <a:solidFill>
              <a:schemeClr val="bg1"/>
            </a:solidFill>
            <a:prstDash val="dash"/>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E360F73-3A63-48E7-B569-A40A0BCA7143}"/>
              </a:ext>
            </a:extLst>
          </p:cNvPr>
          <p:cNvSpPr txBox="1"/>
          <p:nvPr/>
        </p:nvSpPr>
        <p:spPr>
          <a:xfrm>
            <a:off x="1482571" y="1869538"/>
            <a:ext cx="6205491" cy="2985433"/>
          </a:xfrm>
          <a:prstGeom prst="rect">
            <a:avLst/>
          </a:prstGeom>
          <a:noFill/>
        </p:spPr>
        <p:txBody>
          <a:bodyPr wrap="square" rtlCol="0">
            <a:spAutoFit/>
          </a:bodyPr>
          <a:lstStyle/>
          <a:p>
            <a:pPr algn="ctr"/>
            <a:r>
              <a:rPr lang="en-GB" sz="5000" b="1" dirty="0">
                <a:latin typeface="Arial Rounded MT Bold" panose="020F0704030504030204" pitchFamily="34" charset="0"/>
              </a:rPr>
              <a:t>DISCUSS</a:t>
            </a:r>
          </a:p>
          <a:p>
            <a:pPr algn="ctr"/>
            <a:endParaRPr lang="en-GB" sz="3000" dirty="0"/>
          </a:p>
          <a:p>
            <a:pPr algn="ctr"/>
            <a:endParaRPr lang="en-GB" sz="3000" dirty="0"/>
          </a:p>
          <a:p>
            <a:pPr algn="ctr"/>
            <a:r>
              <a:rPr lang="en-GB" sz="3000" i="1" dirty="0"/>
              <a:t>What was the best present you ever received for Christmas and why?</a:t>
            </a:r>
          </a:p>
          <a:p>
            <a:endParaRPr lang="en-GB" dirty="0"/>
          </a:p>
        </p:txBody>
      </p:sp>
      <p:grpSp>
        <p:nvGrpSpPr>
          <p:cNvPr id="15" name="Group 14">
            <a:extLst>
              <a:ext uri="{FF2B5EF4-FFF2-40B4-BE49-F238E27FC236}">
                <a16:creationId xmlns:a16="http://schemas.microsoft.com/office/drawing/2014/main" id="{4B9CE779-1279-442E-B84E-DDCFEB8A7706}"/>
              </a:ext>
            </a:extLst>
          </p:cNvPr>
          <p:cNvGrpSpPr/>
          <p:nvPr/>
        </p:nvGrpSpPr>
        <p:grpSpPr>
          <a:xfrm>
            <a:off x="10219417" y="-113872"/>
            <a:ext cx="1706253" cy="1536458"/>
            <a:chOff x="10219417" y="-113872"/>
            <a:chExt cx="1706253" cy="1536458"/>
          </a:xfrm>
        </p:grpSpPr>
        <p:pic>
          <p:nvPicPr>
            <p:cNvPr id="16" name="Picture 6" descr="Free Sweets Cliparts, Download Free Clip Art, Free Clip Art on Clipart  Library">
              <a:extLst>
                <a:ext uri="{FF2B5EF4-FFF2-40B4-BE49-F238E27FC236}">
                  <a16:creationId xmlns:a16="http://schemas.microsoft.com/office/drawing/2014/main" id="{89E14D59-5663-4504-8C2D-30B14BBD6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35619">
              <a:off x="10479556" y="-113872"/>
              <a:ext cx="1220865" cy="12208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AB22EDF-F6A5-4A1C-9946-7431792078FC}"/>
                </a:ext>
              </a:extLst>
            </p:cNvPr>
            <p:cNvSpPr txBox="1"/>
            <p:nvPr/>
          </p:nvSpPr>
          <p:spPr>
            <a:xfrm>
              <a:off x="10219417" y="837811"/>
              <a:ext cx="1706253" cy="584775"/>
            </a:xfrm>
            <a:prstGeom prst="rect">
              <a:avLst/>
            </a:prstGeom>
            <a:noFill/>
          </p:spPr>
          <p:txBody>
            <a:bodyPr wrap="square" rtlCol="0">
              <a:spAutoFit/>
            </a:bodyPr>
            <a:lstStyle/>
            <a:p>
              <a:pPr algn="ctr"/>
              <a:r>
                <a:rPr lang="en-GB" sz="1600" dirty="0">
                  <a:solidFill>
                    <a:schemeClr val="bg1"/>
                  </a:solidFill>
                </a:rPr>
                <a:t>Don’t forget today’s treats!</a:t>
              </a:r>
            </a:p>
          </p:txBody>
        </p:sp>
      </p:grpSp>
      <p:sp>
        <p:nvSpPr>
          <p:cNvPr id="4" name="Rectangle 3">
            <a:hlinkClick r:id="rId6" action="ppaction://hlinksldjump"/>
            <a:extLst>
              <a:ext uri="{FF2B5EF4-FFF2-40B4-BE49-F238E27FC236}">
                <a16:creationId xmlns:a16="http://schemas.microsoft.com/office/drawing/2014/main" id="{F9103063-D30C-4D76-82A0-9100F801EA15}"/>
              </a:ext>
            </a:extLst>
          </p:cNvPr>
          <p:cNvSpPr/>
          <p:nvPr/>
        </p:nvSpPr>
        <p:spPr>
          <a:xfrm>
            <a:off x="144901" y="6007506"/>
            <a:ext cx="882568" cy="719091"/>
          </a:xfrm>
          <a:prstGeom prst="rect">
            <a:avLst/>
          </a:prstGeom>
          <a:solidFill>
            <a:schemeClr val="tx1">
              <a:lumMod val="85000"/>
              <a:lumOff val="15000"/>
            </a:schemeClr>
          </a:solid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00" dirty="0"/>
              <a:t>Back to main calendar</a:t>
            </a:r>
          </a:p>
        </p:txBody>
      </p:sp>
    </p:spTree>
    <p:extLst>
      <p:ext uri="{BB962C8B-B14F-4D97-AF65-F5344CB8AC3E}">
        <p14:creationId xmlns:p14="http://schemas.microsoft.com/office/powerpoint/2010/main" val="3811140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2544</TotalTime>
  <Words>1763</Words>
  <Application>Microsoft Office PowerPoint</Application>
  <PresentationFormat>Widescreen</PresentationFormat>
  <Paragraphs>198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Joy Marshall</dc:creator>
  <cp:lastModifiedBy>Sarah Joy Marshall</cp:lastModifiedBy>
  <cp:revision>31</cp:revision>
  <dcterms:created xsi:type="dcterms:W3CDTF">2020-11-16T15:47:11Z</dcterms:created>
  <dcterms:modified xsi:type="dcterms:W3CDTF">2020-11-18T14:02:03Z</dcterms:modified>
</cp:coreProperties>
</file>